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handoutMasterIdLst>
    <p:handoutMasterId r:id="rId52"/>
  </p:handoutMasterIdLst>
  <p:sldIdLst>
    <p:sldId id="256" r:id="rId2"/>
    <p:sldId id="328" r:id="rId3"/>
    <p:sldId id="257" r:id="rId4"/>
    <p:sldId id="268" r:id="rId5"/>
    <p:sldId id="260" r:id="rId6"/>
    <p:sldId id="261" r:id="rId7"/>
    <p:sldId id="327" r:id="rId8"/>
    <p:sldId id="259" r:id="rId9"/>
    <p:sldId id="264" r:id="rId10"/>
    <p:sldId id="271" r:id="rId11"/>
    <p:sldId id="277" r:id="rId12"/>
    <p:sldId id="326" r:id="rId13"/>
    <p:sldId id="302" r:id="rId14"/>
    <p:sldId id="278" r:id="rId15"/>
    <p:sldId id="275" r:id="rId16"/>
    <p:sldId id="299" r:id="rId17"/>
    <p:sldId id="270" r:id="rId18"/>
    <p:sldId id="306" r:id="rId19"/>
    <p:sldId id="287" r:id="rId20"/>
    <p:sldId id="288" r:id="rId21"/>
    <p:sldId id="300" r:id="rId22"/>
    <p:sldId id="272" r:id="rId23"/>
    <p:sldId id="281" r:id="rId24"/>
    <p:sldId id="283" r:id="rId25"/>
    <p:sldId id="284" r:id="rId26"/>
    <p:sldId id="303" r:id="rId27"/>
    <p:sldId id="305" r:id="rId28"/>
    <p:sldId id="285" r:id="rId29"/>
    <p:sldId id="325" r:id="rId30"/>
    <p:sldId id="266" r:id="rId31"/>
    <p:sldId id="295" r:id="rId32"/>
    <p:sldId id="294" r:id="rId33"/>
    <p:sldId id="286" r:id="rId34"/>
    <p:sldId id="324" r:id="rId35"/>
    <p:sldId id="310" r:id="rId36"/>
    <p:sldId id="311" r:id="rId37"/>
    <p:sldId id="316" r:id="rId38"/>
    <p:sldId id="314" r:id="rId39"/>
    <p:sldId id="315" r:id="rId40"/>
    <p:sldId id="317" r:id="rId41"/>
    <p:sldId id="318" r:id="rId42"/>
    <p:sldId id="319" r:id="rId43"/>
    <p:sldId id="320" r:id="rId44"/>
    <p:sldId id="329" r:id="rId45"/>
    <p:sldId id="322" r:id="rId46"/>
    <p:sldId id="323" r:id="rId47"/>
    <p:sldId id="297" r:id="rId48"/>
    <p:sldId id="298" r:id="rId49"/>
    <p:sldId id="321" r:id="rId5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FF00"/>
    <a:srgbClr val="FF7D7D"/>
    <a:srgbClr val="FD8603"/>
    <a:srgbClr val="09FF0F"/>
    <a:srgbClr val="5BD4FF"/>
    <a:srgbClr val="5DFF61"/>
    <a:srgbClr val="FFD54F"/>
    <a:srgbClr val="A7FBFF"/>
    <a:srgbClr val="B3FF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2584" y="-5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notesMaster" Target="notesMasters/notesMaster1.xml"/><Relationship Id="rId52" Type="http://schemas.openxmlformats.org/officeDocument/2006/relationships/handoutMaster" Target="handoutMasters/handout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BB80EA-87B8-42A3-8839-C98917D870C6}" type="datetimeFigureOut">
              <a:rPr kumimoji="1" lang="ja-JP" altLang="en-US" smtClean="0"/>
              <a:pPr/>
              <a:t>11/12/18</a:t>
            </a:fld>
            <a:endParaRPr kumimoji="1"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000F06-2659-4C02-A27B-17C13D6A7D29}" type="slidenum">
              <a:rPr kumimoji="1" lang="ja-JP" altLang="en-US" smtClean="0"/>
              <a:pPr/>
              <a:t>‹#›</a:t>
            </a:fld>
            <a:endParaRPr kumimoji="1" lang="ja-JP" altLang="en-US"/>
          </a:p>
        </p:txBody>
      </p:sp>
    </p:spTree>
    <p:extLst>
      <p:ext uri="{BB962C8B-B14F-4D97-AF65-F5344CB8AC3E}">
        <p14:creationId xmlns:p14="http://schemas.microsoft.com/office/powerpoint/2010/main" val="9416421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8AE96F-BE70-4E53-B4EC-5005FD2270C6}" type="datetimeFigureOut">
              <a:rPr kumimoji="1" lang="ja-JP" altLang="en-US" smtClean="0"/>
              <a:pPr/>
              <a:t>11/12/18</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BA8A47-6698-410D-8EED-621C6C01D0F9}" type="slidenum">
              <a:rPr kumimoji="1" lang="ja-JP" altLang="en-US" smtClean="0"/>
              <a:pPr/>
              <a:t>‹#›</a:t>
            </a:fld>
            <a:endParaRPr kumimoji="1" lang="ja-JP" altLang="en-US"/>
          </a:p>
        </p:txBody>
      </p:sp>
    </p:spTree>
    <p:extLst>
      <p:ext uri="{BB962C8B-B14F-4D97-AF65-F5344CB8AC3E}">
        <p14:creationId xmlns:p14="http://schemas.microsoft.com/office/powerpoint/2010/main" val="366333283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latin typeface="+mn-lt"/>
                <a:ea typeface="+mn-ea"/>
                <a:cs typeface="+mn-cs"/>
              </a:rPr>
              <a:t>発表の流れはこのようになっております。まずは問題意識導出までの過程です。★</a:t>
            </a:r>
          </a:p>
          <a:p>
            <a:endParaRPr kumimoji="1" lang="ja-JP" altLang="en-US" dirty="0"/>
          </a:p>
        </p:txBody>
      </p:sp>
      <p:sp>
        <p:nvSpPr>
          <p:cNvPr id="4" name="日付プレースホルダ 3"/>
          <p:cNvSpPr>
            <a:spLocks noGrp="1"/>
          </p:cNvSpPr>
          <p:nvPr>
            <p:ph type="dt" idx="10"/>
          </p:nvPr>
        </p:nvSpPr>
        <p:spPr/>
        <p:txBody>
          <a:bodyPr/>
          <a:lstStyle/>
          <a:p>
            <a:fld id="{CB8C25D0-E396-4713-AE25-164C4C0E3C06}" type="datetime1">
              <a:rPr lang="ja-JP" altLang="en-US" smtClean="0">
                <a:solidFill>
                  <a:prstClr val="black"/>
                </a:solidFill>
              </a:rPr>
              <a:pPr/>
              <a:t>11/12/18</a:t>
            </a:fld>
            <a:endParaRPr lang="ja-JP" altLang="en-US">
              <a:solidFill>
                <a:prstClr val="black"/>
              </a:solidFill>
            </a:endParaRPr>
          </a:p>
        </p:txBody>
      </p:sp>
      <p:sp>
        <p:nvSpPr>
          <p:cNvPr id="5" name="ヘッダー プレースホルダ 4"/>
          <p:cNvSpPr>
            <a:spLocks noGrp="1"/>
          </p:cNvSpPr>
          <p:nvPr>
            <p:ph type="hdr" sz="quarter" idx="11"/>
          </p:nvPr>
        </p:nvSpPr>
        <p:spPr/>
        <p:txBody>
          <a:bodyPr/>
          <a:lstStyle/>
          <a:p>
            <a:r>
              <a:rPr lang="en-US" altLang="ja-JP" smtClean="0">
                <a:solidFill>
                  <a:prstClr val="black"/>
                </a:solidFill>
              </a:rPr>
              <a:t>NRC</a:t>
            </a:r>
            <a:r>
              <a:rPr lang="ja-JP" altLang="en-US" smtClean="0">
                <a:solidFill>
                  <a:prstClr val="black"/>
                </a:solidFill>
              </a:rPr>
              <a:t>プレ発表　</a:t>
            </a:r>
            <a:r>
              <a:rPr lang="en-US" altLang="ja-JP" smtClean="0">
                <a:solidFill>
                  <a:prstClr val="black"/>
                </a:solidFill>
              </a:rPr>
              <a:t>CRM</a:t>
            </a:r>
            <a:r>
              <a:rPr lang="ja-JP" altLang="en-US" smtClean="0">
                <a:solidFill>
                  <a:prstClr val="black"/>
                </a:solidFill>
              </a:rPr>
              <a:t>班</a:t>
            </a:r>
            <a:endParaRPr lang="ja-JP"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これまでに説明したことから、消費者を分類するには</a:t>
            </a:r>
            <a:endParaRPr kumimoji="1" lang="en-US" altLang="ja-JP" dirty="0" smtClean="0"/>
          </a:p>
          <a:p>
            <a:r>
              <a:rPr lang="ja-JP" altLang="en-US" dirty="0" smtClean="0"/>
              <a:t>「社会的問題への関与」「</a:t>
            </a:r>
            <a:r>
              <a:rPr lang="en-US" altLang="ja-JP" dirty="0" smtClean="0"/>
              <a:t>CRM</a:t>
            </a:r>
            <a:r>
              <a:rPr lang="ja-JP" altLang="en-US" dirty="0" smtClean="0"/>
              <a:t>を行う企業への態度」等といった軸が必要であると言える</a:t>
            </a:r>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5CBA8A47-6698-410D-8EED-621C6C01D0F9}" type="slidenum">
              <a:rPr kumimoji="1" lang="ja-JP" altLang="en-US" smtClean="0"/>
              <a:pPr/>
              <a:t>21</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マズローの欲求階層理論に基づいた、社会的な欲求を抱いている消費者が増えているという研究。そして、ヴェブレンの誇示的消費説を基にした社会的消費者に関する研究から、それらに関連した軸が必要であると考えた</a:t>
            </a:r>
          </a:p>
          <a:p>
            <a:endParaRPr kumimoji="1" lang="ja-JP" altLang="en-US" dirty="0"/>
          </a:p>
        </p:txBody>
      </p:sp>
      <p:sp>
        <p:nvSpPr>
          <p:cNvPr id="4" name="スライド番号プレースホルダ 3"/>
          <p:cNvSpPr>
            <a:spLocks noGrp="1"/>
          </p:cNvSpPr>
          <p:nvPr>
            <p:ph type="sldNum" sz="quarter" idx="10"/>
          </p:nvPr>
        </p:nvSpPr>
        <p:spPr/>
        <p:txBody>
          <a:bodyPr/>
          <a:lstStyle/>
          <a:p>
            <a:fld id="{5CBA8A47-6698-410D-8EED-621C6C01D0F9}" type="slidenum">
              <a:rPr kumimoji="1" lang="ja-JP" altLang="en-US" smtClean="0"/>
              <a:pPr/>
              <a:t>25</a:t>
            </a:fld>
            <a:endParaRPr kumimoji="1"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latin typeface="+mn-lt"/>
                <a:ea typeface="+mn-ea"/>
                <a:cs typeface="+mn-cs"/>
              </a:rPr>
              <a:t>発表の流れはこのようになっております。まずは問題意識導出までの過程です。★</a:t>
            </a:r>
          </a:p>
          <a:p>
            <a:endParaRPr kumimoji="1" lang="ja-JP" altLang="en-US" dirty="0"/>
          </a:p>
        </p:txBody>
      </p:sp>
      <p:sp>
        <p:nvSpPr>
          <p:cNvPr id="4" name="日付プレースホルダ 3"/>
          <p:cNvSpPr>
            <a:spLocks noGrp="1"/>
          </p:cNvSpPr>
          <p:nvPr>
            <p:ph type="dt" idx="10"/>
          </p:nvPr>
        </p:nvSpPr>
        <p:spPr/>
        <p:txBody>
          <a:bodyPr/>
          <a:lstStyle/>
          <a:p>
            <a:fld id="{CB8C25D0-E396-4713-AE25-164C4C0E3C06}" type="datetime1">
              <a:rPr lang="ja-JP" altLang="en-US" smtClean="0">
                <a:solidFill>
                  <a:prstClr val="black"/>
                </a:solidFill>
              </a:rPr>
              <a:pPr/>
              <a:t>11/12/18</a:t>
            </a:fld>
            <a:endParaRPr lang="ja-JP" altLang="en-US">
              <a:solidFill>
                <a:prstClr val="black"/>
              </a:solidFill>
            </a:endParaRPr>
          </a:p>
        </p:txBody>
      </p:sp>
      <p:sp>
        <p:nvSpPr>
          <p:cNvPr id="5" name="ヘッダー プレースホルダ 4"/>
          <p:cNvSpPr>
            <a:spLocks noGrp="1"/>
          </p:cNvSpPr>
          <p:nvPr>
            <p:ph type="hdr" sz="quarter" idx="11"/>
          </p:nvPr>
        </p:nvSpPr>
        <p:spPr/>
        <p:txBody>
          <a:bodyPr/>
          <a:lstStyle/>
          <a:p>
            <a:r>
              <a:rPr lang="en-US" altLang="ja-JP" smtClean="0">
                <a:solidFill>
                  <a:prstClr val="black"/>
                </a:solidFill>
              </a:rPr>
              <a:t>NRC</a:t>
            </a:r>
            <a:r>
              <a:rPr lang="ja-JP" altLang="en-US" smtClean="0">
                <a:solidFill>
                  <a:prstClr val="black"/>
                </a:solidFill>
              </a:rPr>
              <a:t>プレ発表　</a:t>
            </a:r>
            <a:r>
              <a:rPr lang="en-US" altLang="ja-JP" smtClean="0">
                <a:solidFill>
                  <a:prstClr val="black"/>
                </a:solidFill>
              </a:rPr>
              <a:t>CRM</a:t>
            </a:r>
            <a:r>
              <a:rPr lang="ja-JP" altLang="en-US" smtClean="0">
                <a:solidFill>
                  <a:prstClr val="black"/>
                </a:solidFill>
              </a:rPr>
              <a:t>班</a:t>
            </a:r>
            <a:endParaRPr lang="ja-JP"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本研究は、現状に関する問題点を探し、それに対して有効だと思われる仮説を提示、そこから検証するという</a:t>
            </a:r>
            <a:r>
              <a:rPr kumimoji="1" lang="ja-JP" altLang="en-US" sz="1600" u="sng" dirty="0" smtClean="0"/>
              <a:t>「仮説検証型」</a:t>
            </a:r>
            <a:r>
              <a:rPr kumimoji="1" lang="ja-JP" altLang="en-US" dirty="0" smtClean="0"/>
              <a:t>の研究ではなく</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最初にアンケート調査によって得られたデータを分析、そこから何か傾向が読み取れた場合、その結果を仮説として提示する</a:t>
            </a:r>
            <a:r>
              <a:rPr lang="ja-JP" altLang="en-US" sz="1600" u="sng" dirty="0" smtClean="0"/>
              <a:t>「仮説発見型」</a:t>
            </a:r>
            <a:r>
              <a:rPr lang="ja-JP" altLang="en-US" dirty="0" smtClean="0"/>
              <a:t>の型式で進めていく。</a:t>
            </a:r>
          </a:p>
          <a:p>
            <a:endParaRPr kumimoji="1" lang="ja-JP" altLang="en-US" dirty="0"/>
          </a:p>
        </p:txBody>
      </p:sp>
      <p:sp>
        <p:nvSpPr>
          <p:cNvPr id="4" name="スライド番号プレースホルダ 3"/>
          <p:cNvSpPr>
            <a:spLocks noGrp="1"/>
          </p:cNvSpPr>
          <p:nvPr>
            <p:ph type="sldNum" sz="quarter" idx="10"/>
          </p:nvPr>
        </p:nvSpPr>
        <p:spPr/>
        <p:txBody>
          <a:bodyPr/>
          <a:lstStyle/>
          <a:p>
            <a:fld id="{5CBA8A47-6698-410D-8EED-621C6C01D0F9}" type="slidenum">
              <a:rPr kumimoji="1" lang="ja-JP" altLang="en-US" smtClean="0"/>
              <a:pPr/>
              <a:t>30</a:t>
            </a:fld>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その理由として、消費者を分類したときにそれぞれのグループにどんな特徴があるのか、そしてそれを年齢や過去の経験などの観点から説明することができたら実務的にもより役立つ結果とすることができるのではないかと考えたので同時に調査することに決めた</a:t>
            </a:r>
          </a:p>
          <a:p>
            <a:endParaRPr kumimoji="1" lang="ja-JP" altLang="en-US" dirty="0"/>
          </a:p>
        </p:txBody>
      </p:sp>
      <p:sp>
        <p:nvSpPr>
          <p:cNvPr id="4" name="スライド番号プレースホルダ 3"/>
          <p:cNvSpPr>
            <a:spLocks noGrp="1"/>
          </p:cNvSpPr>
          <p:nvPr>
            <p:ph type="sldNum" sz="quarter" idx="10"/>
          </p:nvPr>
        </p:nvSpPr>
        <p:spPr/>
        <p:txBody>
          <a:bodyPr/>
          <a:lstStyle/>
          <a:p>
            <a:fld id="{5CBA8A47-6698-410D-8EED-621C6C01D0F9}" type="slidenum">
              <a:rPr kumimoji="1" lang="ja-JP" altLang="en-US" smtClean="0"/>
              <a:pPr/>
              <a:t>33</a:t>
            </a:fld>
            <a:endParaRPr kumimoji="1"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latin typeface="+mn-lt"/>
                <a:ea typeface="+mn-ea"/>
                <a:cs typeface="+mn-cs"/>
              </a:rPr>
              <a:t>発表の流れはこのようになっております。まずは問題意識導出までの過程です。★</a:t>
            </a:r>
          </a:p>
          <a:p>
            <a:endParaRPr kumimoji="1" lang="ja-JP" altLang="en-US" dirty="0"/>
          </a:p>
        </p:txBody>
      </p:sp>
      <p:sp>
        <p:nvSpPr>
          <p:cNvPr id="4" name="日付プレースホルダ 3"/>
          <p:cNvSpPr>
            <a:spLocks noGrp="1"/>
          </p:cNvSpPr>
          <p:nvPr>
            <p:ph type="dt" idx="10"/>
          </p:nvPr>
        </p:nvSpPr>
        <p:spPr/>
        <p:txBody>
          <a:bodyPr/>
          <a:lstStyle/>
          <a:p>
            <a:fld id="{CB8C25D0-E396-4713-AE25-164C4C0E3C06}" type="datetime1">
              <a:rPr lang="ja-JP" altLang="en-US" smtClean="0">
                <a:solidFill>
                  <a:prstClr val="black"/>
                </a:solidFill>
              </a:rPr>
              <a:pPr/>
              <a:t>11/12/18</a:t>
            </a:fld>
            <a:endParaRPr lang="ja-JP" altLang="en-US">
              <a:solidFill>
                <a:prstClr val="black"/>
              </a:solidFill>
            </a:endParaRPr>
          </a:p>
        </p:txBody>
      </p:sp>
      <p:sp>
        <p:nvSpPr>
          <p:cNvPr id="5" name="ヘッダー プレースホルダ 4"/>
          <p:cNvSpPr>
            <a:spLocks noGrp="1"/>
          </p:cNvSpPr>
          <p:nvPr>
            <p:ph type="hdr" sz="quarter" idx="11"/>
          </p:nvPr>
        </p:nvSpPr>
        <p:spPr/>
        <p:txBody>
          <a:bodyPr/>
          <a:lstStyle/>
          <a:p>
            <a:r>
              <a:rPr lang="en-US" altLang="ja-JP" smtClean="0">
                <a:solidFill>
                  <a:prstClr val="black"/>
                </a:solidFill>
              </a:rPr>
              <a:t>NRC</a:t>
            </a:r>
            <a:r>
              <a:rPr lang="ja-JP" altLang="en-US" smtClean="0">
                <a:solidFill>
                  <a:prstClr val="black"/>
                </a:solidFill>
              </a:rPr>
              <a:t>プレ発表　</a:t>
            </a:r>
            <a:r>
              <a:rPr lang="en-US" altLang="ja-JP" smtClean="0">
                <a:solidFill>
                  <a:prstClr val="black"/>
                </a:solidFill>
              </a:rPr>
              <a:t>CRM</a:t>
            </a:r>
            <a:r>
              <a:rPr lang="ja-JP" altLang="en-US" smtClean="0">
                <a:solidFill>
                  <a:prstClr val="black"/>
                </a:solidFill>
              </a:rPr>
              <a:t>班</a:t>
            </a:r>
            <a:endParaRPr lang="ja-JP" alt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本研究ではどの消費者が</a:t>
            </a:r>
            <a:r>
              <a:rPr kumimoji="1" lang="en-US" altLang="ja-JP" dirty="0" smtClean="0"/>
              <a:t>CRM</a:t>
            </a:r>
            <a:r>
              <a:rPr kumimoji="1" lang="ja-JP" altLang="en-US" dirty="0" smtClean="0"/>
              <a:t>製品を購買するかを研究の目的としているため</a:t>
            </a:r>
            <a:endParaRPr kumimoji="1" lang="en-US" altLang="ja-JP" dirty="0" smtClean="0"/>
          </a:p>
          <a:p>
            <a:r>
              <a:rPr kumimoji="1" lang="ja-JP" altLang="en-US" dirty="0" smtClean="0"/>
              <a:t>購買意欲と再購買意欲を変数として残しています</a:t>
            </a:r>
            <a:endParaRPr kumimoji="1" lang="ja-JP" altLang="en-US" dirty="0"/>
          </a:p>
        </p:txBody>
      </p:sp>
      <p:sp>
        <p:nvSpPr>
          <p:cNvPr id="4" name="スライド番号プレースホルダ 3"/>
          <p:cNvSpPr>
            <a:spLocks noGrp="1"/>
          </p:cNvSpPr>
          <p:nvPr>
            <p:ph type="sldNum" sz="quarter" idx="10"/>
          </p:nvPr>
        </p:nvSpPr>
        <p:spPr/>
        <p:txBody>
          <a:bodyPr/>
          <a:lstStyle/>
          <a:p>
            <a:fld id="{5CBA8A47-6698-410D-8EED-621C6C01D0F9}" type="slidenum">
              <a:rPr kumimoji="1" lang="ja-JP" altLang="en-US" smtClean="0"/>
              <a:pPr/>
              <a:t>36</a:t>
            </a:fld>
            <a:endParaRPr kumimoji="1"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latin typeface="+mn-lt"/>
                <a:ea typeface="+mn-ea"/>
                <a:cs typeface="+mn-cs"/>
              </a:rPr>
              <a:t>発表の流れはこのようになっております。まずは問題意識導出までの過程です。★</a:t>
            </a:r>
          </a:p>
          <a:p>
            <a:endParaRPr kumimoji="1" lang="ja-JP" altLang="en-US" dirty="0"/>
          </a:p>
        </p:txBody>
      </p:sp>
      <p:sp>
        <p:nvSpPr>
          <p:cNvPr id="4" name="日付プレースホルダ 3"/>
          <p:cNvSpPr>
            <a:spLocks noGrp="1"/>
          </p:cNvSpPr>
          <p:nvPr>
            <p:ph type="dt" idx="10"/>
          </p:nvPr>
        </p:nvSpPr>
        <p:spPr/>
        <p:txBody>
          <a:bodyPr/>
          <a:lstStyle/>
          <a:p>
            <a:fld id="{CB8C25D0-E396-4713-AE25-164C4C0E3C06}" type="datetime1">
              <a:rPr lang="ja-JP" altLang="en-US" smtClean="0">
                <a:solidFill>
                  <a:prstClr val="black"/>
                </a:solidFill>
              </a:rPr>
              <a:pPr/>
              <a:t>11/12/18</a:t>
            </a:fld>
            <a:endParaRPr lang="ja-JP" altLang="en-US">
              <a:solidFill>
                <a:prstClr val="black"/>
              </a:solidFill>
            </a:endParaRPr>
          </a:p>
        </p:txBody>
      </p:sp>
      <p:sp>
        <p:nvSpPr>
          <p:cNvPr id="5" name="ヘッダー プレースホルダ 4"/>
          <p:cNvSpPr>
            <a:spLocks noGrp="1"/>
          </p:cNvSpPr>
          <p:nvPr>
            <p:ph type="hdr" sz="quarter" idx="11"/>
          </p:nvPr>
        </p:nvSpPr>
        <p:spPr/>
        <p:txBody>
          <a:bodyPr/>
          <a:lstStyle/>
          <a:p>
            <a:r>
              <a:rPr lang="en-US" altLang="ja-JP" smtClean="0">
                <a:solidFill>
                  <a:prstClr val="black"/>
                </a:solidFill>
              </a:rPr>
              <a:t>NRC</a:t>
            </a:r>
            <a:r>
              <a:rPr lang="ja-JP" altLang="en-US" smtClean="0">
                <a:solidFill>
                  <a:prstClr val="black"/>
                </a:solidFill>
              </a:rPr>
              <a:t>プレ発表　</a:t>
            </a:r>
            <a:r>
              <a:rPr lang="en-US" altLang="ja-JP" smtClean="0">
                <a:solidFill>
                  <a:prstClr val="black"/>
                </a:solidFill>
              </a:rPr>
              <a:t>CRM</a:t>
            </a:r>
            <a:r>
              <a:rPr lang="ja-JP" altLang="en-US" smtClean="0">
                <a:solidFill>
                  <a:prstClr val="black"/>
                </a:solidFill>
              </a:rPr>
              <a:t>班</a:t>
            </a:r>
            <a:endParaRPr lang="ja-JP" alt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・社会問題意識もコミュニティ意識もどちらも</a:t>
            </a:r>
            <a:r>
              <a:rPr kumimoji="1" lang="en-US" altLang="ja-JP" dirty="0" smtClean="0"/>
              <a:t>CRM</a:t>
            </a:r>
            <a:r>
              <a:rPr kumimoji="1" lang="ja-JP" altLang="en-US" dirty="0" smtClean="0"/>
              <a:t>製品の購買の動機となるということが分かった。</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r>
              <a:rPr kumimoji="1" lang="ja-JP" altLang="en-US" dirty="0" smtClean="0"/>
              <a:t>・</a:t>
            </a:r>
            <a:r>
              <a:rPr kumimoji="1" lang="en-US" altLang="ja-JP" dirty="0" smtClean="0"/>
              <a:t>CRM</a:t>
            </a:r>
            <a:r>
              <a:rPr kumimoji="1" lang="ja-JP" altLang="en-US" dirty="0" smtClean="0"/>
              <a:t>製品を購買する際に、</a:t>
            </a:r>
            <a:r>
              <a:rPr kumimoji="1" lang="ja-JP" altLang="en-US" sz="1400" dirty="0" smtClean="0"/>
              <a:t>「</a:t>
            </a:r>
            <a:r>
              <a:rPr kumimoji="1" lang="ja-JP" altLang="en-US" sz="1400" b="1" dirty="0" smtClean="0">
                <a:solidFill>
                  <a:srgbClr val="FF0000"/>
                </a:solidFill>
              </a:rPr>
              <a:t>社会的問題の解決のため</a:t>
            </a:r>
            <a:r>
              <a:rPr kumimoji="1" lang="ja-JP" altLang="en-US" sz="1400" dirty="0" smtClean="0"/>
              <a:t>」</a:t>
            </a:r>
            <a:r>
              <a:rPr kumimoji="1" lang="ja-JP" altLang="en-US" dirty="0" smtClean="0"/>
              <a:t>ではなく</a:t>
            </a:r>
            <a:r>
              <a:rPr kumimoji="1" lang="ja-JP" altLang="en-US" sz="1400" dirty="0" smtClean="0"/>
              <a:t>「</a:t>
            </a:r>
            <a:r>
              <a:rPr kumimoji="1" lang="ja-JP" altLang="en-US" sz="1400" b="1" dirty="0" smtClean="0">
                <a:solidFill>
                  <a:srgbClr val="FF0000"/>
                </a:solidFill>
              </a:rPr>
              <a:t>他人に誇示したい</a:t>
            </a:r>
            <a:r>
              <a:rPr kumimoji="1" lang="ja-JP" altLang="en-US" sz="1400" dirty="0" smtClean="0"/>
              <a:t>」</a:t>
            </a:r>
            <a:r>
              <a:rPr kumimoji="1" lang="ja-JP" altLang="en-US" dirty="0" smtClean="0"/>
              <a:t>という動機をもっている消費者が存在するかもしれないと私たちは考えていたが、</a:t>
            </a:r>
            <a:endParaRPr kumimoji="1" lang="en-US" altLang="ja-JP" dirty="0" smtClean="0"/>
          </a:p>
          <a:p>
            <a:r>
              <a:rPr kumimoji="1" lang="ja-JP" altLang="en-US" dirty="0" smtClean="0"/>
              <a:t>コミュニティ意識が高い人は社会問題意も高かった。</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つまり、先行研究で「</a:t>
            </a:r>
            <a:r>
              <a:rPr kumimoji="1" lang="ja-JP" altLang="en-US" b="1" dirty="0" smtClean="0"/>
              <a:t>所有すること</a:t>
            </a:r>
            <a:r>
              <a:rPr kumimoji="1" lang="ja-JP" altLang="en-US" b="0" dirty="0" smtClean="0"/>
              <a:t>」</a:t>
            </a:r>
            <a:r>
              <a:rPr kumimoji="1" lang="ja-JP" altLang="en-US" dirty="0" smtClean="0"/>
              <a:t>に代わりステイタス・シンボルとして「</a:t>
            </a:r>
            <a:r>
              <a:rPr kumimoji="1" lang="ja-JP" altLang="en-US" b="1" dirty="0" smtClean="0">
                <a:solidFill>
                  <a:srgbClr val="FF0000"/>
                </a:solidFill>
              </a:rPr>
              <a:t>社会性をもった消費</a:t>
            </a:r>
            <a:r>
              <a:rPr kumimoji="1" lang="ja-JP" altLang="en-US" b="0" dirty="0" smtClean="0">
                <a:solidFill>
                  <a:srgbClr val="FF0000"/>
                </a:solidFill>
              </a:rPr>
              <a:t>」</a:t>
            </a:r>
            <a:r>
              <a:rPr kumimoji="1" lang="ja-JP" altLang="en-US" dirty="0" smtClean="0"/>
              <a:t>があげられると言われていたように、現代の消費者は「</a:t>
            </a:r>
            <a:r>
              <a:rPr kumimoji="1" lang="ja-JP" altLang="en-US" b="1" dirty="0" smtClean="0"/>
              <a:t>社会性を持った消費</a:t>
            </a:r>
            <a:r>
              <a:rPr kumimoji="1" lang="ja-JP" altLang="en-US" b="0" dirty="0" smtClean="0"/>
              <a:t>」</a:t>
            </a:r>
            <a:r>
              <a:rPr kumimoji="1" lang="ja-JP" altLang="en-US" dirty="0" smtClean="0"/>
              <a:t>により、自分の社会的なステイタスをあらわしているということが分かった。</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＊逆に言うと、この調査では本当に</a:t>
            </a:r>
            <a:r>
              <a:rPr kumimoji="1" lang="ja-JP" altLang="en-US" sz="1200" dirty="0" smtClean="0"/>
              <a:t>「</a:t>
            </a:r>
            <a:r>
              <a:rPr kumimoji="1" lang="ja-JP" altLang="en-US" sz="1200" b="1" dirty="0" smtClean="0">
                <a:solidFill>
                  <a:srgbClr val="FF0000"/>
                </a:solidFill>
              </a:rPr>
              <a:t>社会的問題の解決のため</a:t>
            </a:r>
            <a:r>
              <a:rPr kumimoji="1" lang="ja-JP" altLang="en-US" sz="1200" dirty="0" smtClean="0"/>
              <a:t>」に</a:t>
            </a:r>
            <a:r>
              <a:rPr kumimoji="1" lang="en-US" altLang="ja-JP" sz="1200" dirty="0" smtClean="0"/>
              <a:t>CRM</a:t>
            </a:r>
            <a:r>
              <a:rPr kumimoji="1" lang="ja-JP" altLang="en-US" sz="1200" dirty="0" smtClean="0"/>
              <a:t>製品を買っている消費者はいないということになる（</a:t>
            </a:r>
            <a:r>
              <a:rPr kumimoji="1" lang="en-US" altLang="ja-JP" sz="1200" dirty="0" smtClean="0"/>
              <a:t>&gt;&lt;</a:t>
            </a:r>
            <a:r>
              <a:rPr kumimoji="1" lang="ja-JP" altLang="en-US" sz="1200" dirty="0" smtClean="0"/>
              <a:t>）</a:t>
            </a:r>
            <a:endParaRPr kumimoji="1" lang="ja-JP" altLang="en-US" dirty="0" smtClean="0"/>
          </a:p>
          <a:p>
            <a:endParaRPr kumimoji="1" lang="en-US" altLang="ja-JP" dirty="0" smtClean="0"/>
          </a:p>
          <a:p>
            <a:endParaRPr kumimoji="1" lang="en-US" altLang="ja-JP"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5CBA8A47-6698-410D-8EED-621C6C01D0F9}" type="slidenum">
              <a:rPr kumimoji="1" lang="ja-JP" altLang="en-US" smtClean="0"/>
              <a:pPr/>
              <a:t>45</a:t>
            </a:fld>
            <a:endParaRPr kumimoji="1"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・ライフスタイルに関して詳しい質問（学歴、出身地など）を設けたが、調査の対象が偏ってしまった（青学出身の人が多かった、東京神奈川出身など）。</a:t>
            </a:r>
            <a:endParaRPr kumimoji="1" lang="en-US" altLang="ja-JP" dirty="0" smtClean="0"/>
          </a:p>
          <a:p>
            <a:r>
              <a:rPr kumimoji="1" lang="ja-JP" altLang="en-US" dirty="0" smtClean="0"/>
              <a:t>より広範囲の人に対して調査を行うべきだった。</a:t>
            </a:r>
            <a:endParaRPr kumimoji="1" lang="en-US" altLang="ja-JP" dirty="0" smtClean="0"/>
          </a:p>
          <a:p>
            <a:endParaRPr kumimoji="1" lang="en-US" altLang="ja-JP" dirty="0" smtClean="0"/>
          </a:p>
          <a:p>
            <a:r>
              <a:rPr kumimoji="1" lang="ja-JP" altLang="en-US" dirty="0" smtClean="0"/>
              <a:t>・変数として「再購買意欲」使ったが、アンケートの質問で「再購買意欲」の変数をうまく聞けていなかった</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・消費者の傾向を捉えることはできたが、はっきりとしたクラスタに分類することができなかった。</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・この調査の結果では本当に</a:t>
            </a:r>
            <a:r>
              <a:rPr kumimoji="1" lang="ja-JP" altLang="en-US" sz="1200" dirty="0" smtClean="0"/>
              <a:t>「</a:t>
            </a:r>
            <a:r>
              <a:rPr kumimoji="1" lang="ja-JP" altLang="en-US" sz="1200" b="1" dirty="0" smtClean="0">
                <a:solidFill>
                  <a:srgbClr val="FF0000"/>
                </a:solidFill>
              </a:rPr>
              <a:t>社会的問題の解決のため</a:t>
            </a:r>
            <a:r>
              <a:rPr kumimoji="1" lang="ja-JP" altLang="en-US" sz="1200" dirty="0" smtClean="0"/>
              <a:t>」に</a:t>
            </a:r>
            <a:r>
              <a:rPr kumimoji="1" lang="en-US" altLang="ja-JP" sz="1200" dirty="0" smtClean="0"/>
              <a:t>CRM</a:t>
            </a:r>
            <a:r>
              <a:rPr kumimoji="1" lang="ja-JP" altLang="en-US" sz="1200" dirty="0" smtClean="0"/>
              <a:t>製品を買っている消費者はいないということになってしまったが、本当にそうなのだろうか。</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　　</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　　　→変数の見直し、アンケートの質問項目の見直しをする必要がある。</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p>
          <a:p>
            <a:endParaRPr kumimoji="1" lang="en-US" altLang="ja-JP" dirty="0" smtClean="0"/>
          </a:p>
        </p:txBody>
      </p:sp>
      <p:sp>
        <p:nvSpPr>
          <p:cNvPr id="4" name="スライド番号プレースホルダ 3"/>
          <p:cNvSpPr>
            <a:spLocks noGrp="1"/>
          </p:cNvSpPr>
          <p:nvPr>
            <p:ph type="sldNum" sz="quarter" idx="10"/>
          </p:nvPr>
        </p:nvSpPr>
        <p:spPr/>
        <p:txBody>
          <a:bodyPr/>
          <a:lstStyle/>
          <a:p>
            <a:fld id="{5CBA8A47-6698-410D-8EED-621C6C01D0F9}" type="slidenum">
              <a:rPr kumimoji="1" lang="ja-JP" altLang="en-US" smtClean="0"/>
              <a:pPr/>
              <a:t>46</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ja-JP" sz="1200" kern="1200" dirty="0" smtClean="0">
                <a:solidFill>
                  <a:schemeClr val="tx1"/>
                </a:solidFill>
                <a:latin typeface="+mn-lt"/>
                <a:ea typeface="+mn-ea"/>
                <a:cs typeface="+mn-cs"/>
              </a:rPr>
              <a:t>これらの活動に共通していえる事は、 “売上の一部を寄付する”という点です。このような活動を★コーズリレイテッドマーケティングと言います。また、以降はＣＲＭと呼ぶことにします。★</a:t>
            </a:r>
          </a:p>
          <a:p>
            <a:r>
              <a:rPr kumimoji="1" lang="en-US" altLang="ja-JP" sz="1200" kern="1200" dirty="0" smtClean="0">
                <a:solidFill>
                  <a:schemeClr val="tx1"/>
                </a:solidFill>
                <a:latin typeface="+mn-lt"/>
                <a:ea typeface="+mn-ea"/>
                <a:cs typeface="+mn-cs"/>
              </a:rPr>
              <a:t> </a:t>
            </a:r>
            <a:endParaRPr kumimoji="1" lang="ja-JP" altLang="ja-JP" sz="1200" kern="1200" dirty="0" smtClean="0">
              <a:solidFill>
                <a:schemeClr val="tx1"/>
              </a:solidFill>
              <a:latin typeface="+mn-lt"/>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latin typeface="+mn-lt"/>
                <a:ea typeface="+mn-ea"/>
                <a:cs typeface="+mn-cs"/>
              </a:rPr>
              <a:t>ＣＲＭとは、コトラーケラー両先生によると、「特定の主義主張に対する企業の貢献と、顧客が直接または間接的に関わる企業との営利的な取引を結びつけるマーケティング」と定義されています。★わかりやすく言い換えると、★収益の一部を社会的課題の解決に役だてることを、消費者に事前に示した社会貢献マーケティングであるといえます。言葉ではわかりにくいと思うので、次のスライドで</a:t>
            </a:r>
            <a:r>
              <a:rPr kumimoji="1" lang="ja-JP" altLang="en-US" sz="1200" kern="1200" dirty="0" smtClean="0">
                <a:solidFill>
                  <a:schemeClr val="tx1"/>
                </a:solidFill>
                <a:latin typeface="+mn-lt"/>
                <a:ea typeface="+mn-ea"/>
                <a:cs typeface="+mn-cs"/>
              </a:rPr>
              <a:t>詳しい仕組みを</a:t>
            </a:r>
            <a:r>
              <a:rPr kumimoji="1" lang="ja-JP" altLang="ja-JP" sz="1200" kern="1200" dirty="0" smtClean="0">
                <a:solidFill>
                  <a:schemeClr val="tx1"/>
                </a:solidFill>
                <a:latin typeface="+mn-lt"/>
                <a:ea typeface="+mn-ea"/>
                <a:cs typeface="+mn-cs"/>
              </a:rPr>
              <a:t>図を用いて説明します。★</a:t>
            </a:r>
          </a:p>
          <a:p>
            <a:endParaRPr kumimoji="1" lang="en-US" altLang="ja-JP"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latin typeface="+mn-lt"/>
                <a:ea typeface="+mn-ea"/>
                <a:cs typeface="+mn-cs"/>
              </a:rPr>
              <a:t>発表の流れはこのようになっております。まずは問題意識導出までの過程です。★</a:t>
            </a:r>
          </a:p>
          <a:p>
            <a:endParaRPr kumimoji="1" lang="ja-JP" altLang="en-US" dirty="0"/>
          </a:p>
        </p:txBody>
      </p:sp>
      <p:sp>
        <p:nvSpPr>
          <p:cNvPr id="4" name="日付プレースホルダ 3"/>
          <p:cNvSpPr>
            <a:spLocks noGrp="1"/>
          </p:cNvSpPr>
          <p:nvPr>
            <p:ph type="dt" idx="10"/>
          </p:nvPr>
        </p:nvSpPr>
        <p:spPr/>
        <p:txBody>
          <a:bodyPr/>
          <a:lstStyle/>
          <a:p>
            <a:fld id="{CB8C25D0-E396-4713-AE25-164C4C0E3C06}" type="datetime1">
              <a:rPr lang="ja-JP" altLang="en-US" smtClean="0">
                <a:solidFill>
                  <a:prstClr val="black"/>
                </a:solidFill>
              </a:rPr>
              <a:pPr/>
              <a:t>11/12/18</a:t>
            </a:fld>
            <a:endParaRPr lang="ja-JP" altLang="en-US">
              <a:solidFill>
                <a:prstClr val="black"/>
              </a:solidFill>
            </a:endParaRPr>
          </a:p>
        </p:txBody>
      </p:sp>
      <p:sp>
        <p:nvSpPr>
          <p:cNvPr id="5" name="ヘッダー プレースホルダ 4"/>
          <p:cNvSpPr>
            <a:spLocks noGrp="1"/>
          </p:cNvSpPr>
          <p:nvPr>
            <p:ph type="hdr" sz="quarter" idx="11"/>
          </p:nvPr>
        </p:nvSpPr>
        <p:spPr/>
        <p:txBody>
          <a:bodyPr/>
          <a:lstStyle/>
          <a:p>
            <a:r>
              <a:rPr lang="en-US" altLang="ja-JP" smtClean="0">
                <a:solidFill>
                  <a:prstClr val="black"/>
                </a:solidFill>
              </a:rPr>
              <a:t>NRC</a:t>
            </a:r>
            <a:r>
              <a:rPr lang="ja-JP" altLang="en-US" smtClean="0">
                <a:solidFill>
                  <a:prstClr val="black"/>
                </a:solidFill>
              </a:rPr>
              <a:t>プレ発表　</a:t>
            </a:r>
            <a:r>
              <a:rPr lang="en-US" altLang="ja-JP" smtClean="0">
                <a:solidFill>
                  <a:prstClr val="black"/>
                </a:solidFill>
              </a:rPr>
              <a:t>CRM</a:t>
            </a:r>
            <a:r>
              <a:rPr lang="ja-JP" altLang="en-US" smtClean="0">
                <a:solidFill>
                  <a:prstClr val="black"/>
                </a:solidFill>
              </a:rPr>
              <a:t>班</a:t>
            </a:r>
            <a:endParaRPr lang="ja-JP"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先行研究を調べてみると</a:t>
            </a:r>
            <a:r>
              <a:rPr lang="ja-JP" altLang="en-US" dirty="0" smtClean="0"/>
              <a:t>、</a:t>
            </a:r>
            <a:r>
              <a:rPr kumimoji="1" lang="ja-JP" altLang="en-US" dirty="0" smtClean="0"/>
              <a:t>現在</a:t>
            </a:r>
            <a:r>
              <a:rPr kumimoji="1" lang="en-US" altLang="ja-JP" dirty="0" smtClean="0"/>
              <a:t>CRM</a:t>
            </a:r>
            <a:r>
              <a:rPr kumimoji="1" lang="ja-JP" altLang="en-US" dirty="0" smtClean="0"/>
              <a:t>の研究において</a:t>
            </a:r>
            <a:endParaRPr kumimoji="1" lang="en-US" altLang="ja-JP" dirty="0" smtClean="0"/>
          </a:p>
          <a:p>
            <a:r>
              <a:rPr kumimoji="1" lang="ja-JP" altLang="en-US" dirty="0" smtClean="0"/>
              <a:t>消費者に分けた効果の測定を行っているものは少ないといえる。</a:t>
            </a:r>
            <a:endParaRPr kumimoji="1" lang="en-US" altLang="ja-JP" dirty="0" smtClean="0"/>
          </a:p>
          <a:p>
            <a:r>
              <a:rPr kumimoji="1" lang="ja-JP" altLang="en-US" dirty="0" smtClean="0"/>
              <a:t>冒頭でも述べたように近年</a:t>
            </a:r>
            <a:r>
              <a:rPr kumimoji="1" lang="en-US" altLang="ja-JP" dirty="0" smtClean="0"/>
              <a:t>CRM</a:t>
            </a:r>
            <a:r>
              <a:rPr lang="ja-JP" altLang="en-US" dirty="0" smtClean="0"/>
              <a:t>が行われている製品の数は増加している</a:t>
            </a:r>
            <a:endParaRPr lang="en-US" altLang="ja-JP" dirty="0" smtClean="0"/>
          </a:p>
          <a:p>
            <a:r>
              <a:rPr kumimoji="1" lang="ja-JP" altLang="en-US" dirty="0" smtClean="0"/>
              <a:t>では、そのような製品が増加している現状がある中で対象となる消費者の分類がなされていない（十分でない）というのは問題なのではないか</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どのような消費者が</a:t>
            </a:r>
            <a:r>
              <a:rPr lang="en-US" altLang="ja-JP" dirty="0" smtClean="0"/>
              <a:t>CRM</a:t>
            </a:r>
            <a:r>
              <a:rPr lang="ja-JP" altLang="en-US" dirty="0" smtClean="0"/>
              <a:t>に関心があるのか、またどのような活動を行う事が効果的なのかということを分析する必要があると考えた</a:t>
            </a:r>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5CBA8A47-6698-410D-8EED-621C6C01D0F9}" type="slidenum">
              <a:rPr kumimoji="1" lang="ja-JP" altLang="en-US" smtClean="0"/>
              <a:pPr/>
              <a:t>10</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latin typeface="+mn-lt"/>
                <a:ea typeface="+mn-ea"/>
                <a:cs typeface="+mn-cs"/>
              </a:rPr>
              <a:t>発表の流れはこのようになっております。まずは問題意識導出までの過程です。★</a:t>
            </a:r>
          </a:p>
          <a:p>
            <a:endParaRPr kumimoji="1" lang="ja-JP" altLang="en-US" dirty="0"/>
          </a:p>
        </p:txBody>
      </p:sp>
      <p:sp>
        <p:nvSpPr>
          <p:cNvPr id="4" name="日付プレースホルダ 3"/>
          <p:cNvSpPr>
            <a:spLocks noGrp="1"/>
          </p:cNvSpPr>
          <p:nvPr>
            <p:ph type="dt" idx="10"/>
          </p:nvPr>
        </p:nvSpPr>
        <p:spPr/>
        <p:txBody>
          <a:bodyPr/>
          <a:lstStyle/>
          <a:p>
            <a:fld id="{CB8C25D0-E396-4713-AE25-164C4C0E3C06}" type="datetime1">
              <a:rPr lang="ja-JP" altLang="en-US" smtClean="0">
                <a:solidFill>
                  <a:prstClr val="black"/>
                </a:solidFill>
              </a:rPr>
              <a:pPr/>
              <a:t>11/12/18</a:t>
            </a:fld>
            <a:endParaRPr lang="ja-JP" altLang="en-US">
              <a:solidFill>
                <a:prstClr val="black"/>
              </a:solidFill>
            </a:endParaRPr>
          </a:p>
        </p:txBody>
      </p:sp>
      <p:sp>
        <p:nvSpPr>
          <p:cNvPr id="5" name="ヘッダー プレースホルダ 4"/>
          <p:cNvSpPr>
            <a:spLocks noGrp="1"/>
          </p:cNvSpPr>
          <p:nvPr>
            <p:ph type="hdr" sz="quarter" idx="11"/>
          </p:nvPr>
        </p:nvSpPr>
        <p:spPr/>
        <p:txBody>
          <a:bodyPr/>
          <a:lstStyle/>
          <a:p>
            <a:r>
              <a:rPr lang="en-US" altLang="ja-JP" smtClean="0">
                <a:solidFill>
                  <a:prstClr val="black"/>
                </a:solidFill>
              </a:rPr>
              <a:t>NRC</a:t>
            </a:r>
            <a:r>
              <a:rPr lang="ja-JP" altLang="en-US" smtClean="0">
                <a:solidFill>
                  <a:prstClr val="black"/>
                </a:solidFill>
              </a:rPr>
              <a:t>プレ発表　</a:t>
            </a:r>
            <a:r>
              <a:rPr lang="en-US" altLang="ja-JP" smtClean="0">
                <a:solidFill>
                  <a:prstClr val="black"/>
                </a:solidFill>
              </a:rPr>
              <a:t>CRM</a:t>
            </a:r>
            <a:r>
              <a:rPr lang="ja-JP" altLang="en-US" smtClean="0">
                <a:solidFill>
                  <a:prstClr val="black"/>
                </a:solidFill>
              </a:rPr>
              <a:t>班</a:t>
            </a:r>
            <a:endParaRPr lang="ja-JP"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それは近年の社会的背景が関係していると考えられる</a:t>
            </a:r>
          </a:p>
          <a:p>
            <a:endParaRPr kumimoji="1" lang="ja-JP" altLang="en-US" dirty="0"/>
          </a:p>
        </p:txBody>
      </p:sp>
      <p:sp>
        <p:nvSpPr>
          <p:cNvPr id="4" name="スライド番号プレースホルダ 3"/>
          <p:cNvSpPr>
            <a:spLocks noGrp="1"/>
          </p:cNvSpPr>
          <p:nvPr>
            <p:ph type="sldNum" sz="quarter" idx="10"/>
          </p:nvPr>
        </p:nvSpPr>
        <p:spPr/>
        <p:txBody>
          <a:bodyPr/>
          <a:lstStyle/>
          <a:p>
            <a:fld id="{5CBA8A47-6698-410D-8EED-621C6C01D0F9}" type="slidenum">
              <a:rPr kumimoji="1" lang="ja-JP" altLang="en-US" smtClean="0"/>
              <a:pPr/>
              <a:t>14</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消費者の社会的消費への関心が高まっている理由というのはさまざまなものがあると考えられるが、それを説明するもののひとつとして「マズローの欲求階層理論」が挙げられる。</a:t>
            </a:r>
            <a:endParaRPr lang="en-US" altLang="ja-JP"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5CBA8A47-6698-410D-8EED-621C6C01D0F9}" type="slidenum">
              <a:rPr kumimoji="1" lang="ja-JP" altLang="en-US" smtClean="0"/>
              <a:pPr/>
              <a:t>15</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それは近年の社会的背景が関係していると考えられる</a:t>
            </a:r>
          </a:p>
          <a:p>
            <a:endParaRPr kumimoji="1" lang="ja-JP" altLang="en-US" dirty="0"/>
          </a:p>
        </p:txBody>
      </p:sp>
      <p:sp>
        <p:nvSpPr>
          <p:cNvPr id="4" name="スライド番号プレースホルダ 3"/>
          <p:cNvSpPr>
            <a:spLocks noGrp="1"/>
          </p:cNvSpPr>
          <p:nvPr>
            <p:ph type="sldNum" sz="quarter" idx="10"/>
          </p:nvPr>
        </p:nvSpPr>
        <p:spPr/>
        <p:txBody>
          <a:bodyPr/>
          <a:lstStyle/>
          <a:p>
            <a:fld id="{5CBA8A47-6698-410D-8EED-621C6C01D0F9}" type="slidenum">
              <a:rPr kumimoji="1" lang="ja-JP" altLang="en-US" smtClean="0"/>
              <a:pPr/>
              <a:t>18</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Shape 7"/>
          <p:cNvSpPr>
            <a:spLocks noGrp="1"/>
          </p:cNvSpPr>
          <p:nvPr>
            <p:ph type="ctrTitle"/>
          </p:nvPr>
        </p:nvSpPr>
        <p:spPr>
          <a:xfrm>
            <a:off x="1219200" y="3886200"/>
            <a:ext cx="6858000" cy="990600"/>
          </a:xfrm>
        </p:spPr>
        <p:txBody>
          <a:bodyPr anchor="t" anchorCtr="0"/>
          <a:lstStyle>
            <a:lvl1pPr algn="r" latinLnBrk="0">
              <a:defRPr kumimoji="1" lang="ja-JP" sz="3200">
                <a:solidFill>
                  <a:schemeClr val="tx1"/>
                </a:solidFill>
              </a:defRPr>
            </a:lvl1pPr>
          </a:lstStyle>
          <a:p>
            <a:r>
              <a:rPr kumimoji="1" lang="ja-JP" altLang="en-US" smtClean="0"/>
              <a:t>マスタ タイトルの書式設定</a:t>
            </a:r>
            <a:endParaRPr kumimoji="1" lang="ja-JP"/>
          </a:p>
        </p:txBody>
      </p:sp>
      <p:sp>
        <p:nvSpPr>
          <p:cNvPr id="9" name="Shape 8"/>
          <p:cNvSpPr>
            <a:spLocks noGrp="1"/>
          </p:cNvSpPr>
          <p:nvPr>
            <p:ph type="subTitle" idx="1"/>
          </p:nvPr>
        </p:nvSpPr>
        <p:spPr>
          <a:xfrm>
            <a:off x="1219200" y="5124450"/>
            <a:ext cx="6858000" cy="533400"/>
          </a:xfrm>
        </p:spPr>
        <p:txBody>
          <a:bodyPr/>
          <a:lstStyle>
            <a:lvl1pPr marL="0" indent="0" algn="r" latinLnBrk="0">
              <a:buNone/>
              <a:defRPr kumimoji="1" lang="ja-JP" sz="2000">
                <a:solidFill>
                  <a:schemeClr val="tx2"/>
                </a:solidFill>
                <a:latin typeface="+mj-lt"/>
                <a:ea typeface="+mj-lt"/>
                <a:cs typeface="+mj-l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1" lang="ja-JP" altLang="en-US" smtClean="0"/>
              <a:t>マスタ サブタイトルの書式設定</a:t>
            </a:r>
            <a:endParaRPr kumimoji="1" lang="ja-JP"/>
          </a:p>
        </p:txBody>
      </p:sp>
      <p:sp>
        <p:nvSpPr>
          <p:cNvPr id="28" name="Shape 27"/>
          <p:cNvSpPr>
            <a:spLocks noGrp="1"/>
          </p:cNvSpPr>
          <p:nvPr>
            <p:ph type="dt" sz="half" idx="10"/>
          </p:nvPr>
        </p:nvSpPr>
        <p:spPr>
          <a:xfrm>
            <a:off x="6400800" y="6355080"/>
            <a:ext cx="2286000" cy="365760"/>
          </a:xfrm>
        </p:spPr>
        <p:txBody>
          <a:bodyPr/>
          <a:lstStyle>
            <a:lvl1pPr latinLnBrk="0">
              <a:defRPr kumimoji="1" lang="ja-JP" sz="1400"/>
            </a:lvl1pPr>
          </a:lstStyle>
          <a:p>
            <a:fld id="{55D02B0A-1DEF-444A-A278-E6621CBF6F7D}" type="datetime1">
              <a:rPr kumimoji="1" lang="ja-JP" altLang="en-US" smtClean="0"/>
              <a:pPr/>
              <a:t>11/12/18</a:t>
            </a:fld>
            <a:endParaRPr kumimoji="1" lang="ja-JP" altLang="en-US"/>
          </a:p>
        </p:txBody>
      </p:sp>
      <p:sp>
        <p:nvSpPr>
          <p:cNvPr id="17" name="Shape 16"/>
          <p:cNvSpPr>
            <a:spLocks noGrp="1"/>
          </p:cNvSpPr>
          <p:nvPr>
            <p:ph type="ftr" sz="quarter" idx="11"/>
          </p:nvPr>
        </p:nvSpPr>
        <p:spPr>
          <a:xfrm>
            <a:off x="2898648" y="6355080"/>
            <a:ext cx="3474720" cy="365760"/>
          </a:xfrm>
        </p:spPr>
        <p:txBody>
          <a:bodyPr/>
          <a:lstStyle/>
          <a:p>
            <a:endParaRPr kumimoji="1" lang="ja-JP" altLang="en-US"/>
          </a:p>
        </p:txBody>
      </p:sp>
      <p:sp>
        <p:nvSpPr>
          <p:cNvPr id="29" name="Shape 28"/>
          <p:cNvSpPr>
            <a:spLocks noGrp="1"/>
          </p:cNvSpPr>
          <p:nvPr>
            <p:ph type="sldNum" sz="quarter" idx="12"/>
          </p:nvPr>
        </p:nvSpPr>
        <p:spPr>
          <a:xfrm>
            <a:off x="1216152" y="6355080"/>
            <a:ext cx="1219200" cy="365760"/>
          </a:xfrm>
        </p:spPr>
        <p:txBody>
          <a:bodyPr/>
          <a:lstStyle/>
          <a:p>
            <a:fld id="{8441BD20-250E-4BE8-9BBF-C2C08073649B}" type="slidenum">
              <a:rPr kumimoji="1" lang="ja-JP" altLang="en-US" smtClean="0"/>
              <a:pPr/>
              <a:t>‹#›</a:t>
            </a:fld>
            <a:endParaRPr kumimoji="1" lang="ja-JP" alt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Shape 1"/>
          <p:cNvSpPr>
            <a:spLocks noGrp="1"/>
          </p:cNvSpPr>
          <p:nvPr>
            <p:ph type="title"/>
          </p:nvPr>
        </p:nvSpPr>
        <p:spPr/>
        <p:txBody>
          <a:bodyPr/>
          <a:lstStyle/>
          <a:p>
            <a:r>
              <a:rPr kumimoji="1" lang="ja-JP" altLang="en-US" smtClean="0"/>
              <a:t>マスタ タイトルの書式設定</a:t>
            </a:r>
            <a:endParaRPr kumimoji="1" lang="ja-JP"/>
          </a:p>
        </p:txBody>
      </p:sp>
      <p:sp>
        <p:nvSpPr>
          <p:cNvPr id="3" name="Shape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
        <p:nvSpPr>
          <p:cNvPr id="4" name="Shape 3"/>
          <p:cNvSpPr>
            <a:spLocks noGrp="1"/>
          </p:cNvSpPr>
          <p:nvPr>
            <p:ph type="dt" sz="half" idx="10"/>
          </p:nvPr>
        </p:nvSpPr>
        <p:spPr/>
        <p:txBody>
          <a:bodyPr/>
          <a:lstStyle/>
          <a:p>
            <a:fld id="{3AEBCDAB-73FD-4D2E-9458-C2436C2564A9}" type="datetime1">
              <a:rPr kumimoji="1" lang="ja-JP" altLang="en-US" smtClean="0"/>
              <a:pPr/>
              <a:t>11/12/18</a:t>
            </a:fld>
            <a:endParaRPr kumimoji="1" lang="ja-JP" altLang="en-US"/>
          </a:p>
        </p:txBody>
      </p:sp>
      <p:sp>
        <p:nvSpPr>
          <p:cNvPr id="5" name="Shape 4"/>
          <p:cNvSpPr>
            <a:spLocks noGrp="1"/>
          </p:cNvSpPr>
          <p:nvPr>
            <p:ph type="ftr" sz="quarter" idx="11"/>
          </p:nvPr>
        </p:nvSpPr>
        <p:spPr/>
        <p:txBody>
          <a:bodyPr/>
          <a:lstStyle/>
          <a:p>
            <a:endParaRPr kumimoji="1" lang="ja-JP" altLang="en-US"/>
          </a:p>
        </p:txBody>
      </p:sp>
      <p:sp>
        <p:nvSpPr>
          <p:cNvPr id="6" name="Shape 5"/>
          <p:cNvSpPr>
            <a:spLocks noGrp="1"/>
          </p:cNvSpPr>
          <p:nvPr>
            <p:ph type="sldNum" sz="quarter" idx="12"/>
          </p:nvPr>
        </p:nvSpPr>
        <p:spPr/>
        <p:txBody>
          <a:bodyPr/>
          <a:lstStyle/>
          <a:p>
            <a:fld id="{8441BD20-250E-4BE8-9BBF-C2C08073649B}"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縦書きテキスト">
    <p:spTree>
      <p:nvGrpSpPr>
        <p:cNvPr id="1" name=""/>
        <p:cNvGrpSpPr/>
        <p:nvPr/>
      </p:nvGrpSpPr>
      <p:grpSpPr>
        <a:xfrm>
          <a:off x="0" y="0"/>
          <a:ext cx="0" cy="0"/>
          <a:chOff x="0" y="0"/>
          <a:chExt cx="0" cy="0"/>
        </a:xfrm>
      </p:grpSpPr>
      <p:sp>
        <p:nvSpPr>
          <p:cNvPr id="2" name="Shape 1"/>
          <p:cNvSpPr>
            <a:spLocks noGrp="1"/>
          </p:cNvSpPr>
          <p:nvPr>
            <p:ph type="title" orient="vert"/>
          </p:nvPr>
        </p:nvSpPr>
        <p:spPr>
          <a:xfrm>
            <a:off x="6629400" y="274639"/>
            <a:ext cx="2057400" cy="5851525"/>
          </a:xfrm>
        </p:spPr>
        <p:txBody>
          <a:bodyPr vert="eaVert"/>
          <a:lstStyle/>
          <a:p>
            <a:r>
              <a:rPr kumimoji="1" lang="ja-JP" altLang="en-US" smtClean="0"/>
              <a:t>マスタ タイトルの書式設定</a:t>
            </a:r>
            <a:endParaRPr kumimoji="1" lang="ja-JP"/>
          </a:p>
        </p:txBody>
      </p:sp>
      <p:sp>
        <p:nvSpPr>
          <p:cNvPr id="3" name="Shape 2"/>
          <p:cNvSpPr>
            <a:spLocks noGrp="1"/>
          </p:cNvSpPr>
          <p:nvPr>
            <p:ph type="body" orient="vert" idx="1"/>
          </p:nvPr>
        </p:nvSpPr>
        <p:spPr>
          <a:xfrm>
            <a:off x="457200" y="274639"/>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
        <p:nvSpPr>
          <p:cNvPr id="4" name="Shape 3"/>
          <p:cNvSpPr>
            <a:spLocks noGrp="1"/>
          </p:cNvSpPr>
          <p:nvPr>
            <p:ph type="dt" sz="half" idx="10"/>
          </p:nvPr>
        </p:nvSpPr>
        <p:spPr/>
        <p:txBody>
          <a:bodyPr/>
          <a:lstStyle/>
          <a:p>
            <a:fld id="{B5895B2D-3A86-46A6-A395-470198A33501}" type="datetime1">
              <a:rPr kumimoji="1" lang="ja-JP" altLang="en-US" smtClean="0"/>
              <a:pPr/>
              <a:t>11/12/18</a:t>
            </a:fld>
            <a:endParaRPr kumimoji="1" lang="ja-JP" altLang="en-US"/>
          </a:p>
        </p:txBody>
      </p:sp>
      <p:sp>
        <p:nvSpPr>
          <p:cNvPr id="5" name="Shape 4"/>
          <p:cNvSpPr>
            <a:spLocks noGrp="1"/>
          </p:cNvSpPr>
          <p:nvPr>
            <p:ph type="ftr" sz="quarter" idx="11"/>
          </p:nvPr>
        </p:nvSpPr>
        <p:spPr/>
        <p:txBody>
          <a:bodyPr/>
          <a:lstStyle/>
          <a:p>
            <a:endParaRPr kumimoji="1" lang="ja-JP" altLang="en-US"/>
          </a:p>
        </p:txBody>
      </p:sp>
      <p:sp>
        <p:nvSpPr>
          <p:cNvPr id="6" name="Shape 5"/>
          <p:cNvSpPr>
            <a:spLocks noGrp="1"/>
          </p:cNvSpPr>
          <p:nvPr>
            <p:ph type="sldNum" sz="quarter" idx="12"/>
          </p:nvPr>
        </p:nvSpPr>
        <p:spPr/>
        <p:txBody>
          <a:bodyPr/>
          <a:lstStyle/>
          <a:p>
            <a:fld id="{8441BD20-250E-4BE8-9BBF-C2C08073649B}" type="slidenum">
              <a:rPr kumimoji="1" lang="ja-JP" altLang="en-US" smtClean="0"/>
              <a:pPr/>
              <a:t>‹#›</a:t>
            </a:fld>
            <a:endParaRPr kumimoji="1" lang="ja-JP" alt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1" lang="ja-JP"/>
          </a:p>
        </p:txBody>
      </p:sp>
      <p:sp>
        <p:nvSpPr>
          <p:cNvPr id="8" name="Shape 7"/>
          <p:cNvSpPr>
            <a:spLocks noChangeAspect="1"/>
          </p:cNvSpPr>
          <p:nvPr/>
        </p:nvSpPr>
        <p:spPr>
          <a:xfrm rot="5400000">
            <a:off x="419101"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1" 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Shape 1"/>
          <p:cNvSpPr>
            <a:spLocks noGrp="1"/>
          </p:cNvSpPr>
          <p:nvPr>
            <p:ph type="title"/>
          </p:nvPr>
        </p:nvSpPr>
        <p:spPr/>
        <p:txBody>
          <a:bodyPr/>
          <a:lstStyle/>
          <a:p>
            <a:r>
              <a:rPr kumimoji="1" lang="ja-JP" altLang="en-US" dirty="0" smtClean="0"/>
              <a:t>マスタ タイトルの書式設定</a:t>
            </a:r>
            <a:endParaRPr kumimoji="1" lang="ja-JP" dirty="0"/>
          </a:p>
        </p:txBody>
      </p:sp>
      <p:sp>
        <p:nvSpPr>
          <p:cNvPr id="4" name="Shape 3"/>
          <p:cNvSpPr>
            <a:spLocks noGrp="1"/>
          </p:cNvSpPr>
          <p:nvPr>
            <p:ph type="dt" sz="half" idx="10"/>
          </p:nvPr>
        </p:nvSpPr>
        <p:spPr/>
        <p:txBody>
          <a:bodyPr/>
          <a:lstStyle/>
          <a:p>
            <a:fld id="{B2ABF771-6A4A-49E6-BA7B-406AAEA29993}" type="datetime1">
              <a:rPr kumimoji="1" lang="ja-JP" altLang="en-US" smtClean="0"/>
              <a:pPr/>
              <a:t>11/12/18</a:t>
            </a:fld>
            <a:endParaRPr kumimoji="1" lang="ja-JP" altLang="en-US"/>
          </a:p>
        </p:txBody>
      </p:sp>
      <p:sp>
        <p:nvSpPr>
          <p:cNvPr id="5" name="Shape 4"/>
          <p:cNvSpPr>
            <a:spLocks noGrp="1"/>
          </p:cNvSpPr>
          <p:nvPr>
            <p:ph type="ftr" sz="quarter" idx="11"/>
          </p:nvPr>
        </p:nvSpPr>
        <p:spPr/>
        <p:txBody>
          <a:bodyPr/>
          <a:lstStyle/>
          <a:p>
            <a:endParaRPr kumimoji="1" lang="ja-JP" altLang="en-US"/>
          </a:p>
        </p:txBody>
      </p:sp>
      <p:sp>
        <p:nvSpPr>
          <p:cNvPr id="6" name="Shape 5"/>
          <p:cNvSpPr>
            <a:spLocks noGrp="1"/>
          </p:cNvSpPr>
          <p:nvPr>
            <p:ph type="sldNum" sz="quarter" idx="12"/>
          </p:nvPr>
        </p:nvSpPr>
        <p:spPr/>
        <p:txBody>
          <a:bodyPr/>
          <a:lstStyle/>
          <a:p>
            <a:fld id="{8441BD20-250E-4BE8-9BBF-C2C08073649B}" type="slidenum">
              <a:rPr kumimoji="1" lang="ja-JP" altLang="en-US" smtClean="0"/>
              <a:pPr/>
              <a:t>‹#›</a:t>
            </a:fld>
            <a:endParaRPr kumimoji="1" lang="ja-JP" altLang="en-US"/>
          </a:p>
        </p:txBody>
      </p:sp>
      <p:sp>
        <p:nvSpPr>
          <p:cNvPr id="8" name="Shape 7"/>
          <p:cNvSpPr>
            <a:spLocks noGrp="1"/>
          </p:cNvSpPr>
          <p:nvPr>
            <p:ph sz="quarter" idx="1"/>
          </p:nvPr>
        </p:nvSpPr>
        <p:spPr>
          <a:xfrm>
            <a:off x="457200" y="1219200"/>
            <a:ext cx="8229600" cy="4937760"/>
          </a:xfrm>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 ヘッダー">
    <p:spTree>
      <p:nvGrpSpPr>
        <p:cNvPr id="1" name=""/>
        <p:cNvGrpSpPr/>
        <p:nvPr/>
      </p:nvGrpSpPr>
      <p:grpSpPr>
        <a:xfrm>
          <a:off x="0" y="0"/>
          <a:ext cx="0" cy="0"/>
          <a:chOff x="0" y="0"/>
          <a:chExt cx="0" cy="0"/>
        </a:xfrm>
      </p:grpSpPr>
      <p:sp>
        <p:nvSpPr>
          <p:cNvPr id="2" name="Shape 1"/>
          <p:cNvSpPr>
            <a:spLocks noGrp="1"/>
          </p:cNvSpPr>
          <p:nvPr>
            <p:ph type="title"/>
          </p:nvPr>
        </p:nvSpPr>
        <p:spPr>
          <a:xfrm>
            <a:off x="1219200" y="2971800"/>
            <a:ext cx="6858000" cy="1066800"/>
          </a:xfrm>
        </p:spPr>
        <p:txBody>
          <a:bodyPr anchor="t" anchorCtr="0"/>
          <a:lstStyle>
            <a:lvl1pPr algn="r" latinLnBrk="0">
              <a:buNone/>
              <a:defRPr kumimoji="1" lang="ja-JP" sz="3200" b="0" cap="none" baseline="0"/>
            </a:lvl1pPr>
          </a:lstStyle>
          <a:p>
            <a:r>
              <a:rPr kumimoji="1" lang="ja-JP" altLang="en-US" smtClean="0"/>
              <a:t>マスタ タイトルの書式設定</a:t>
            </a:r>
            <a:endParaRPr kumimoji="1" lang="ja-JP"/>
          </a:p>
        </p:txBody>
      </p:sp>
      <p:sp>
        <p:nvSpPr>
          <p:cNvPr id="3" name="Shape 2"/>
          <p:cNvSpPr>
            <a:spLocks noGrp="1"/>
          </p:cNvSpPr>
          <p:nvPr>
            <p:ph type="body" idx="1"/>
          </p:nvPr>
        </p:nvSpPr>
        <p:spPr>
          <a:xfrm>
            <a:off x="1295400" y="4267200"/>
            <a:ext cx="6781800" cy="1143000"/>
          </a:xfrm>
        </p:spPr>
        <p:txBody>
          <a:bodyPr anchor="t" anchorCtr="0"/>
          <a:lstStyle>
            <a:lvl1pPr algn="r" latinLnBrk="0">
              <a:buNone/>
              <a:defRPr kumimoji="1" lang="ja-JP" sz="2000">
                <a:solidFill>
                  <a:schemeClr val="tx1">
                    <a:tint val="75000"/>
                  </a:schemeClr>
                </a:solidFill>
              </a:defRPr>
            </a:lvl1pPr>
            <a:lvl2pPr>
              <a:buNone/>
              <a:defRPr kumimoji="1" lang="ja-JP" sz="1800">
                <a:solidFill>
                  <a:schemeClr val="tx1">
                    <a:tint val="75000"/>
                  </a:schemeClr>
                </a:solidFill>
              </a:defRPr>
            </a:lvl2pPr>
            <a:lvl3pPr>
              <a:buNone/>
              <a:defRPr kumimoji="1" lang="ja-JP" sz="1600">
                <a:solidFill>
                  <a:schemeClr val="tx1">
                    <a:tint val="75000"/>
                  </a:schemeClr>
                </a:solidFill>
              </a:defRPr>
            </a:lvl3pPr>
            <a:lvl4pPr>
              <a:buNone/>
              <a:defRPr kumimoji="1" lang="ja-JP" sz="1400">
                <a:solidFill>
                  <a:schemeClr val="tx1">
                    <a:tint val="75000"/>
                  </a:schemeClr>
                </a:solidFill>
              </a:defRPr>
            </a:lvl4pPr>
            <a:lvl5pPr>
              <a:buNone/>
              <a:defRPr kumimoji="1" lang="ja-JP" sz="1400">
                <a:solidFill>
                  <a:schemeClr val="tx1">
                    <a:tint val="75000"/>
                  </a:schemeClr>
                </a:solidFill>
              </a:defRPr>
            </a:lvl5pPr>
          </a:lstStyle>
          <a:p>
            <a:pPr lvl="0"/>
            <a:r>
              <a:rPr kumimoji="1" lang="ja-JP" altLang="en-US" smtClean="0"/>
              <a:t>マスタ テキストの書式設定</a:t>
            </a:r>
          </a:p>
        </p:txBody>
      </p:sp>
      <p:sp>
        <p:nvSpPr>
          <p:cNvPr id="4" name="Shape 3"/>
          <p:cNvSpPr>
            <a:spLocks noGrp="1"/>
          </p:cNvSpPr>
          <p:nvPr>
            <p:ph type="dt" sz="half" idx="10"/>
          </p:nvPr>
        </p:nvSpPr>
        <p:spPr>
          <a:xfrm>
            <a:off x="6400800" y="6355080"/>
            <a:ext cx="2286000" cy="365760"/>
          </a:xfrm>
        </p:spPr>
        <p:txBody>
          <a:bodyPr/>
          <a:lstStyle/>
          <a:p>
            <a:fld id="{E2BA6E39-9CF5-4751-8C34-526F3CD663FA}" type="datetime1">
              <a:rPr kumimoji="1" lang="ja-JP" altLang="en-US" smtClean="0"/>
              <a:pPr/>
              <a:t>11/12/18</a:t>
            </a:fld>
            <a:endParaRPr kumimoji="1" lang="ja-JP" altLang="en-US"/>
          </a:p>
        </p:txBody>
      </p:sp>
      <p:sp>
        <p:nvSpPr>
          <p:cNvPr id="5" name="Shape 4"/>
          <p:cNvSpPr>
            <a:spLocks noGrp="1"/>
          </p:cNvSpPr>
          <p:nvPr>
            <p:ph type="ftr" sz="quarter" idx="11"/>
          </p:nvPr>
        </p:nvSpPr>
        <p:spPr>
          <a:xfrm>
            <a:off x="2898648" y="6355080"/>
            <a:ext cx="3474720" cy="365760"/>
          </a:xfrm>
        </p:spPr>
        <p:txBody>
          <a:bodyPr/>
          <a:lstStyle/>
          <a:p>
            <a:endParaRPr kumimoji="1" lang="ja-JP" altLang="en-US"/>
          </a:p>
        </p:txBody>
      </p:sp>
      <p:sp>
        <p:nvSpPr>
          <p:cNvPr id="6" name="Shape 5"/>
          <p:cNvSpPr>
            <a:spLocks noGrp="1"/>
          </p:cNvSpPr>
          <p:nvPr>
            <p:ph type="sldNum" sz="quarter" idx="12"/>
          </p:nvPr>
        </p:nvSpPr>
        <p:spPr>
          <a:xfrm>
            <a:off x="1069848" y="6355080"/>
            <a:ext cx="1520952" cy="365760"/>
          </a:xfrm>
        </p:spPr>
        <p:txBody>
          <a:bodyPr/>
          <a:lstStyle/>
          <a:p>
            <a:fld id="{8441BD20-250E-4BE8-9BBF-C2C08073649B}" type="slidenum">
              <a:rPr kumimoji="1" lang="ja-JP" altLang="en-US" smtClean="0"/>
              <a:pPr/>
              <a:t>‹#›</a:t>
            </a:fld>
            <a:endParaRPr kumimoji="1" lang="ja-JP" alt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Shape 1"/>
          <p:cNvSpPr>
            <a:spLocks noGrp="1"/>
          </p:cNvSpPr>
          <p:nvPr>
            <p:ph type="title"/>
          </p:nvPr>
        </p:nvSpPr>
        <p:spPr>
          <a:xfrm>
            <a:off x="457200" y="228600"/>
            <a:ext cx="8229600" cy="914400"/>
          </a:xfrm>
        </p:spPr>
        <p:txBody>
          <a:bodyPr/>
          <a:lstStyle/>
          <a:p>
            <a:r>
              <a:rPr kumimoji="1" lang="ja-JP" altLang="en-US" smtClean="0"/>
              <a:t>マスタ タイトルの書式設定</a:t>
            </a:r>
            <a:endParaRPr kumimoji="1" lang="ja-JP"/>
          </a:p>
        </p:txBody>
      </p:sp>
      <p:sp>
        <p:nvSpPr>
          <p:cNvPr id="5" name="Shape 4"/>
          <p:cNvSpPr>
            <a:spLocks noGrp="1"/>
          </p:cNvSpPr>
          <p:nvPr>
            <p:ph type="dt" sz="half" idx="10"/>
          </p:nvPr>
        </p:nvSpPr>
        <p:spPr/>
        <p:txBody>
          <a:bodyPr/>
          <a:lstStyle/>
          <a:p>
            <a:fld id="{F431CABD-9493-4755-9B37-2DB8328CBA60}" type="datetime1">
              <a:rPr kumimoji="1" lang="ja-JP" altLang="en-US" smtClean="0"/>
              <a:pPr/>
              <a:t>11/12/18</a:t>
            </a:fld>
            <a:endParaRPr kumimoji="1" lang="ja-JP" altLang="en-US"/>
          </a:p>
        </p:txBody>
      </p:sp>
      <p:sp>
        <p:nvSpPr>
          <p:cNvPr id="6" name="Shape 5"/>
          <p:cNvSpPr>
            <a:spLocks noGrp="1"/>
          </p:cNvSpPr>
          <p:nvPr>
            <p:ph type="ftr" sz="quarter" idx="11"/>
          </p:nvPr>
        </p:nvSpPr>
        <p:spPr/>
        <p:txBody>
          <a:bodyPr/>
          <a:lstStyle/>
          <a:p>
            <a:endParaRPr kumimoji="1" lang="ja-JP" altLang="en-US"/>
          </a:p>
        </p:txBody>
      </p:sp>
      <p:sp>
        <p:nvSpPr>
          <p:cNvPr id="7" name="Shape 6"/>
          <p:cNvSpPr>
            <a:spLocks noGrp="1"/>
          </p:cNvSpPr>
          <p:nvPr>
            <p:ph type="sldNum" sz="quarter" idx="12"/>
          </p:nvPr>
        </p:nvSpPr>
        <p:spPr/>
        <p:txBody>
          <a:bodyPr/>
          <a:lstStyle/>
          <a:p>
            <a:fld id="{8441BD20-250E-4BE8-9BBF-C2C08073649B}" type="slidenum">
              <a:rPr kumimoji="1" lang="ja-JP" altLang="en-US" smtClean="0"/>
              <a:pPr/>
              <a:t>‹#›</a:t>
            </a:fld>
            <a:endParaRPr kumimoji="1" lang="ja-JP" altLang="en-US"/>
          </a:p>
        </p:txBody>
      </p:sp>
      <p:sp>
        <p:nvSpPr>
          <p:cNvPr id="9" name="Shape 8"/>
          <p:cNvSpPr>
            <a:spLocks noGrp="1"/>
          </p:cNvSpPr>
          <p:nvPr>
            <p:ph sz="quarter" idx="1"/>
          </p:nvPr>
        </p:nvSpPr>
        <p:spPr>
          <a:xfrm>
            <a:off x="457200" y="1219200"/>
            <a:ext cx="4041648" cy="4937760"/>
          </a:xfrm>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
        <p:nvSpPr>
          <p:cNvPr id="11" name="Shape 10"/>
          <p:cNvSpPr>
            <a:spLocks noGrp="1"/>
          </p:cNvSpPr>
          <p:nvPr>
            <p:ph sz="quarter" idx="2"/>
          </p:nvPr>
        </p:nvSpPr>
        <p:spPr>
          <a:xfrm>
            <a:off x="4632198" y="1216152"/>
            <a:ext cx="4041648" cy="4937760"/>
          </a:xfrm>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Shape 1"/>
          <p:cNvSpPr>
            <a:spLocks noGrp="1"/>
          </p:cNvSpPr>
          <p:nvPr>
            <p:ph type="title"/>
          </p:nvPr>
        </p:nvSpPr>
        <p:spPr>
          <a:xfrm>
            <a:off x="457200" y="228600"/>
            <a:ext cx="8229600" cy="914400"/>
          </a:xfrm>
        </p:spPr>
        <p:txBody>
          <a:bodyPr anchor="ctr"/>
          <a:lstStyle>
            <a:lvl1pPr latinLnBrk="0">
              <a:defRPr kumimoji="1" lang="ja-JP"/>
            </a:lvl1pPr>
          </a:lstStyle>
          <a:p>
            <a:r>
              <a:rPr kumimoji="1" lang="ja-JP" altLang="en-US" smtClean="0"/>
              <a:t>マスタ タイトルの書式設定</a:t>
            </a:r>
            <a:endParaRPr kumimoji="1" lang="ja-JP"/>
          </a:p>
        </p:txBody>
      </p:sp>
      <p:sp>
        <p:nvSpPr>
          <p:cNvPr id="3" name="Shape 2"/>
          <p:cNvSpPr>
            <a:spLocks noGrp="1"/>
          </p:cNvSpPr>
          <p:nvPr>
            <p:ph type="body" idx="1"/>
          </p:nvPr>
        </p:nvSpPr>
        <p:spPr>
          <a:xfrm>
            <a:off x="457200" y="1285875"/>
            <a:ext cx="4040188" cy="685800"/>
          </a:xfrm>
          <a:noFill/>
          <a:ln>
            <a:noFill/>
          </a:ln>
        </p:spPr>
        <p:txBody>
          <a:bodyPr lIns="91440" anchor="b" anchorCtr="0">
            <a:noAutofit/>
          </a:bodyPr>
          <a:lstStyle>
            <a:lvl1pPr marL="0" indent="0" latinLnBrk="0">
              <a:buNone/>
              <a:defRPr kumimoji="1" lang="ja-JP" sz="2400" b="1">
                <a:solidFill>
                  <a:schemeClr val="accent2"/>
                </a:solidFill>
              </a:defRPr>
            </a:lvl1pPr>
            <a:lvl2pPr>
              <a:buNone/>
              <a:defRPr kumimoji="1" lang="ja-JP" sz="2000" b="1"/>
            </a:lvl2pPr>
            <a:lvl3pPr>
              <a:buNone/>
              <a:defRPr kumimoji="1" lang="ja-JP" sz="1800" b="1"/>
            </a:lvl3pPr>
            <a:lvl4pPr>
              <a:buNone/>
              <a:defRPr kumimoji="1" lang="ja-JP" sz="1600" b="1"/>
            </a:lvl4pPr>
            <a:lvl5pPr>
              <a:buNone/>
              <a:defRPr kumimoji="1" lang="ja-JP" sz="1600" b="1"/>
            </a:lvl5pPr>
          </a:lstStyle>
          <a:p>
            <a:pPr lvl="0"/>
            <a:r>
              <a:rPr kumimoji="1" lang="ja-JP" altLang="en-US" smtClean="0"/>
              <a:t>マスタ テキストの書式設定</a:t>
            </a:r>
          </a:p>
        </p:txBody>
      </p:sp>
      <p:sp>
        <p:nvSpPr>
          <p:cNvPr id="4" name="Shape 3"/>
          <p:cNvSpPr>
            <a:spLocks noGrp="1"/>
          </p:cNvSpPr>
          <p:nvPr>
            <p:ph type="body" sz="half" idx="3"/>
          </p:nvPr>
        </p:nvSpPr>
        <p:spPr>
          <a:xfrm>
            <a:off x="4648200" y="1295400"/>
            <a:ext cx="4041775" cy="685800"/>
          </a:xfrm>
          <a:noFill/>
          <a:ln>
            <a:noFill/>
          </a:ln>
        </p:spPr>
        <p:txBody>
          <a:bodyPr lIns="91440" anchor="b" anchorCtr="0"/>
          <a:lstStyle>
            <a:lvl1pPr marL="0" indent="0" latinLnBrk="0">
              <a:buNone/>
              <a:defRPr kumimoji="1" lang="ja-JP" sz="2400" b="1">
                <a:solidFill>
                  <a:schemeClr val="accent2"/>
                </a:solidFill>
              </a:defRPr>
            </a:lvl1pPr>
            <a:lvl2pPr>
              <a:buNone/>
              <a:defRPr kumimoji="1" lang="ja-JP" sz="2000" b="1"/>
            </a:lvl2pPr>
            <a:lvl3pPr>
              <a:buNone/>
              <a:defRPr kumimoji="1" lang="ja-JP" sz="1800" b="1"/>
            </a:lvl3pPr>
            <a:lvl4pPr>
              <a:buNone/>
              <a:defRPr kumimoji="1" lang="ja-JP" sz="1600" b="1"/>
            </a:lvl4pPr>
            <a:lvl5pPr>
              <a:buNone/>
              <a:defRPr kumimoji="1" lang="ja-JP" sz="1600" b="1"/>
            </a:lvl5pPr>
          </a:lstStyle>
          <a:p>
            <a:pPr lvl="0"/>
            <a:r>
              <a:rPr kumimoji="1" lang="ja-JP" altLang="en-US" smtClean="0"/>
              <a:t>マスタ テキストの書式設定</a:t>
            </a:r>
          </a:p>
        </p:txBody>
      </p:sp>
      <p:sp>
        <p:nvSpPr>
          <p:cNvPr id="7" name="Shape 6"/>
          <p:cNvSpPr>
            <a:spLocks noGrp="1"/>
          </p:cNvSpPr>
          <p:nvPr>
            <p:ph type="dt" sz="half" idx="10"/>
          </p:nvPr>
        </p:nvSpPr>
        <p:spPr/>
        <p:txBody>
          <a:bodyPr/>
          <a:lstStyle/>
          <a:p>
            <a:fld id="{FBFB402E-68F7-4479-83C9-A925820C4BD1}" type="datetime1">
              <a:rPr kumimoji="1" lang="ja-JP" altLang="en-US" smtClean="0"/>
              <a:pPr/>
              <a:t>11/12/18</a:t>
            </a:fld>
            <a:endParaRPr kumimoji="1" lang="ja-JP" altLang="en-US"/>
          </a:p>
        </p:txBody>
      </p:sp>
      <p:sp>
        <p:nvSpPr>
          <p:cNvPr id="8" name="Shape 7"/>
          <p:cNvSpPr>
            <a:spLocks noGrp="1"/>
          </p:cNvSpPr>
          <p:nvPr>
            <p:ph type="ftr" sz="quarter" idx="11"/>
          </p:nvPr>
        </p:nvSpPr>
        <p:spPr/>
        <p:txBody>
          <a:bodyPr/>
          <a:lstStyle/>
          <a:p>
            <a:endParaRPr kumimoji="1" lang="ja-JP" altLang="en-US"/>
          </a:p>
        </p:txBody>
      </p:sp>
      <p:sp>
        <p:nvSpPr>
          <p:cNvPr id="9" name="Shape 8"/>
          <p:cNvSpPr>
            <a:spLocks noGrp="1"/>
          </p:cNvSpPr>
          <p:nvPr>
            <p:ph type="sldNum" sz="quarter" idx="12"/>
          </p:nvPr>
        </p:nvSpPr>
        <p:spPr/>
        <p:txBody>
          <a:bodyPr/>
          <a:lstStyle/>
          <a:p>
            <a:fld id="{8441BD20-250E-4BE8-9BBF-C2C08073649B}" type="slidenum">
              <a:rPr kumimoji="1" lang="ja-JP" altLang="en-US" smtClean="0"/>
              <a:pPr/>
              <a:t>‹#›</a:t>
            </a:fld>
            <a:endParaRPr kumimoji="1" lang="ja-JP" altLang="en-US"/>
          </a:p>
        </p:txBody>
      </p:sp>
      <p:sp>
        <p:nvSpPr>
          <p:cNvPr id="11" name="Shape 10"/>
          <p:cNvSpPr>
            <a:spLocks noGrp="1"/>
          </p:cNvSpPr>
          <p:nvPr>
            <p:ph sz="quarter" idx="2"/>
          </p:nvPr>
        </p:nvSpPr>
        <p:spPr>
          <a:xfrm>
            <a:off x="457200" y="2133600"/>
            <a:ext cx="4038600" cy="4038600"/>
          </a:xfrm>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
        <p:nvSpPr>
          <p:cNvPr id="13" name="Shape 12"/>
          <p:cNvSpPr>
            <a:spLocks noGrp="1"/>
          </p:cNvSpPr>
          <p:nvPr>
            <p:ph sz="quarter" idx="4"/>
          </p:nvPr>
        </p:nvSpPr>
        <p:spPr>
          <a:xfrm>
            <a:off x="4648200" y="2133600"/>
            <a:ext cx="4038600" cy="4038600"/>
          </a:xfrm>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Shape 1"/>
          <p:cNvSpPr>
            <a:spLocks noGrp="1"/>
          </p:cNvSpPr>
          <p:nvPr>
            <p:ph type="title"/>
          </p:nvPr>
        </p:nvSpPr>
        <p:spPr>
          <a:xfrm>
            <a:off x="457200" y="228600"/>
            <a:ext cx="8229600" cy="914400"/>
          </a:xfrm>
        </p:spPr>
        <p:txBody>
          <a:bodyPr/>
          <a:lstStyle/>
          <a:p>
            <a:r>
              <a:rPr kumimoji="1" lang="ja-JP" altLang="en-US" smtClean="0"/>
              <a:t>マスタ タイトルの書式設定</a:t>
            </a:r>
            <a:endParaRPr kumimoji="1" lang="ja-JP"/>
          </a:p>
        </p:txBody>
      </p:sp>
      <p:sp>
        <p:nvSpPr>
          <p:cNvPr id="3" name="Shape 2"/>
          <p:cNvSpPr>
            <a:spLocks noGrp="1"/>
          </p:cNvSpPr>
          <p:nvPr>
            <p:ph type="dt" sz="half" idx="10"/>
          </p:nvPr>
        </p:nvSpPr>
        <p:spPr/>
        <p:txBody>
          <a:bodyPr/>
          <a:lstStyle/>
          <a:p>
            <a:fld id="{7388AE8F-3430-4917-B446-698397E148D0}" type="datetime1">
              <a:rPr kumimoji="1" lang="ja-JP" altLang="en-US" smtClean="0"/>
              <a:pPr/>
              <a:t>11/12/18</a:t>
            </a:fld>
            <a:endParaRPr kumimoji="1" lang="ja-JP" altLang="en-US"/>
          </a:p>
        </p:txBody>
      </p:sp>
      <p:sp>
        <p:nvSpPr>
          <p:cNvPr id="4" name="Shape 3"/>
          <p:cNvSpPr>
            <a:spLocks noGrp="1"/>
          </p:cNvSpPr>
          <p:nvPr>
            <p:ph type="ftr" sz="quarter" idx="11"/>
          </p:nvPr>
        </p:nvSpPr>
        <p:spPr/>
        <p:txBody>
          <a:bodyPr/>
          <a:lstStyle/>
          <a:p>
            <a:endParaRPr kumimoji="1" lang="ja-JP" altLang="en-US"/>
          </a:p>
        </p:txBody>
      </p:sp>
      <p:sp>
        <p:nvSpPr>
          <p:cNvPr id="5" name="Shape 4"/>
          <p:cNvSpPr>
            <a:spLocks noGrp="1"/>
          </p:cNvSpPr>
          <p:nvPr>
            <p:ph type="sldNum" sz="quarter" idx="12"/>
          </p:nvPr>
        </p:nvSpPr>
        <p:spPr/>
        <p:txBody>
          <a:bodyPr/>
          <a:lstStyle/>
          <a:p>
            <a:fld id="{8441BD20-250E-4BE8-9BBF-C2C08073649B}" type="slidenum">
              <a:rPr kumimoji="1" lang="ja-JP" altLang="en-US" smtClean="0"/>
              <a:pPr/>
              <a:t>‹#›</a:t>
            </a:fld>
            <a:endParaRPr kumimoji="1" lang="ja-JP" altLang="en-US"/>
          </a:p>
        </p:txBody>
      </p:sp>
      <p:sp>
        <p:nvSpPr>
          <p:cNvPr id="6" name="Shape 5"/>
          <p:cNvSpPr>
            <a:spLocks noChangeAspect="1"/>
          </p:cNvSpPr>
          <p:nvPr/>
        </p:nvSpPr>
        <p:spPr>
          <a:xfrm rot="5400000">
            <a:off x="419101"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Shape 1"/>
          <p:cNvSpPr>
            <a:spLocks noGrp="1"/>
          </p:cNvSpPr>
          <p:nvPr>
            <p:ph type="dt" sz="half" idx="10"/>
          </p:nvPr>
        </p:nvSpPr>
        <p:spPr/>
        <p:txBody>
          <a:bodyPr/>
          <a:lstStyle/>
          <a:p>
            <a:fld id="{45F61E5C-0EE5-43DC-A25A-321E8D1499E0}" type="datetime1">
              <a:rPr kumimoji="1" lang="ja-JP" altLang="en-US" smtClean="0"/>
              <a:pPr/>
              <a:t>11/12/18</a:t>
            </a:fld>
            <a:endParaRPr kumimoji="1" lang="ja-JP" altLang="en-US"/>
          </a:p>
        </p:txBody>
      </p:sp>
      <p:sp>
        <p:nvSpPr>
          <p:cNvPr id="3" name="Shape 2"/>
          <p:cNvSpPr>
            <a:spLocks noGrp="1"/>
          </p:cNvSpPr>
          <p:nvPr>
            <p:ph type="ftr" sz="quarter" idx="11"/>
          </p:nvPr>
        </p:nvSpPr>
        <p:spPr/>
        <p:txBody>
          <a:bodyPr/>
          <a:lstStyle/>
          <a:p>
            <a:endParaRPr kumimoji="1" lang="ja-JP" altLang="en-US"/>
          </a:p>
        </p:txBody>
      </p:sp>
      <p:sp>
        <p:nvSpPr>
          <p:cNvPr id="4" name="Shape 3"/>
          <p:cNvSpPr>
            <a:spLocks noGrp="1"/>
          </p:cNvSpPr>
          <p:nvPr>
            <p:ph type="sldNum" sz="quarter" idx="12"/>
          </p:nvPr>
        </p:nvSpPr>
        <p:spPr/>
        <p:txBody>
          <a:bodyPr/>
          <a:lstStyle/>
          <a:p>
            <a:fld id="{8441BD20-250E-4BE8-9BBF-C2C08073649B}" type="slidenum">
              <a:rPr kumimoji="1" lang="ja-JP" altLang="en-US" smtClean="0"/>
              <a:pPr/>
              <a:t>‹#›</a:t>
            </a:fld>
            <a:endParaRPr kumimoji="1" lang="ja-JP" alt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1" lang="ja-JP"/>
          </a:p>
        </p:txBody>
      </p:sp>
      <p:sp>
        <p:nvSpPr>
          <p:cNvPr id="6" name="Shape 5"/>
          <p:cNvSpPr>
            <a:spLocks noChangeAspect="1"/>
          </p:cNvSpPr>
          <p:nvPr/>
        </p:nvSpPr>
        <p:spPr>
          <a:xfrm rot="5400000">
            <a:off x="419101"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Shape 1"/>
          <p:cNvSpPr>
            <a:spLocks noGrp="1"/>
          </p:cNvSpPr>
          <p:nvPr>
            <p:ph type="title"/>
          </p:nvPr>
        </p:nvSpPr>
        <p:spPr>
          <a:xfrm>
            <a:off x="6324600" y="304800"/>
            <a:ext cx="2514600" cy="838200"/>
          </a:xfrm>
        </p:spPr>
        <p:txBody>
          <a:bodyPr anchor="b" anchorCtr="0">
            <a:noAutofit/>
          </a:bodyPr>
          <a:lstStyle>
            <a:lvl1pPr algn="l" latinLnBrk="0">
              <a:buNone/>
              <a:defRPr kumimoji="1" lang="ja-JP" sz="2000" b="1">
                <a:solidFill>
                  <a:schemeClr val="tx2"/>
                </a:solidFill>
                <a:latin typeface="+mn-lt"/>
                <a:ea typeface="+mn-lt"/>
                <a:cs typeface="+mn-lt"/>
              </a:defRPr>
            </a:lvl1pPr>
          </a:lstStyle>
          <a:p>
            <a:r>
              <a:rPr kumimoji="1" lang="ja-JP" altLang="en-US" smtClean="0"/>
              <a:t>マスタ タイトルの書式設定</a:t>
            </a:r>
            <a:endParaRPr kumimoji="1" lang="ja-JP"/>
          </a:p>
        </p:txBody>
      </p:sp>
      <p:sp>
        <p:nvSpPr>
          <p:cNvPr id="3" name="Shape 2"/>
          <p:cNvSpPr>
            <a:spLocks noGrp="1"/>
          </p:cNvSpPr>
          <p:nvPr>
            <p:ph type="body" idx="2"/>
          </p:nvPr>
        </p:nvSpPr>
        <p:spPr>
          <a:xfrm>
            <a:off x="6324600" y="1219201"/>
            <a:ext cx="2514600" cy="4843463"/>
          </a:xfrm>
        </p:spPr>
        <p:txBody>
          <a:bodyPr/>
          <a:lstStyle>
            <a:lvl1pPr marL="0" indent="0" latinLnBrk="0">
              <a:lnSpc>
                <a:spcPts val="2200"/>
              </a:lnSpc>
              <a:spcAft>
                <a:spcPts val="1000"/>
              </a:spcAft>
              <a:buNone/>
              <a:defRPr kumimoji="1" lang="ja-JP" sz="1600">
                <a:solidFill>
                  <a:schemeClr val="tx2"/>
                </a:solidFill>
              </a:defRPr>
            </a:lvl1pPr>
            <a:lvl2pPr>
              <a:buNone/>
              <a:defRPr kumimoji="1" lang="ja-JP" sz="1200"/>
            </a:lvl2pPr>
            <a:lvl3pPr>
              <a:buNone/>
              <a:defRPr kumimoji="1" lang="ja-JP" sz="1000"/>
            </a:lvl3pPr>
            <a:lvl4pPr>
              <a:buNone/>
              <a:defRPr kumimoji="1" lang="ja-JP" sz="900"/>
            </a:lvl4pPr>
            <a:lvl5pPr>
              <a:buNone/>
              <a:defRPr kumimoji="1" lang="ja-JP" sz="900"/>
            </a:lvl5pPr>
          </a:lstStyle>
          <a:p>
            <a:pPr lvl="0"/>
            <a:r>
              <a:rPr kumimoji="1" lang="ja-JP" altLang="en-US" smtClean="0"/>
              <a:t>マスタ テキストの書式設定</a:t>
            </a:r>
          </a:p>
        </p:txBody>
      </p:sp>
      <p:sp>
        <p:nvSpPr>
          <p:cNvPr id="5" name="Shape 4"/>
          <p:cNvSpPr>
            <a:spLocks noGrp="1"/>
          </p:cNvSpPr>
          <p:nvPr>
            <p:ph type="dt" sz="half" idx="10"/>
          </p:nvPr>
        </p:nvSpPr>
        <p:spPr/>
        <p:txBody>
          <a:bodyPr/>
          <a:lstStyle/>
          <a:p>
            <a:fld id="{A7C54606-F43A-4AD1-9207-B42BDB5A6D74}" type="datetime1">
              <a:rPr kumimoji="1" lang="ja-JP" altLang="en-US" smtClean="0"/>
              <a:pPr/>
              <a:t>11/12/18</a:t>
            </a:fld>
            <a:endParaRPr kumimoji="1" lang="ja-JP" altLang="en-US"/>
          </a:p>
        </p:txBody>
      </p:sp>
      <p:sp>
        <p:nvSpPr>
          <p:cNvPr id="6" name="Shape 5"/>
          <p:cNvSpPr>
            <a:spLocks noGrp="1"/>
          </p:cNvSpPr>
          <p:nvPr>
            <p:ph type="ftr" sz="quarter" idx="11"/>
          </p:nvPr>
        </p:nvSpPr>
        <p:spPr/>
        <p:txBody>
          <a:bodyPr/>
          <a:lstStyle/>
          <a:p>
            <a:endParaRPr kumimoji="1" lang="ja-JP" altLang="en-US"/>
          </a:p>
        </p:txBody>
      </p:sp>
      <p:sp>
        <p:nvSpPr>
          <p:cNvPr id="7" name="Shape 6"/>
          <p:cNvSpPr>
            <a:spLocks noGrp="1"/>
          </p:cNvSpPr>
          <p:nvPr>
            <p:ph type="sldNum" sz="quarter" idx="12"/>
          </p:nvPr>
        </p:nvSpPr>
        <p:spPr/>
        <p:txBody>
          <a:bodyPr/>
          <a:lstStyle/>
          <a:p>
            <a:fld id="{8441BD20-250E-4BE8-9BBF-C2C08073649B}" type="slidenum">
              <a:rPr kumimoji="1" lang="ja-JP" altLang="en-US" smtClean="0"/>
              <a:pPr/>
              <a:t>‹#›</a:t>
            </a:fld>
            <a:endParaRPr kumimoji="1" lang="ja-JP" alt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1" lang="ja-JP"/>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1" lang="ja-JP"/>
          </a:p>
        </p:txBody>
      </p:sp>
      <p:sp>
        <p:nvSpPr>
          <p:cNvPr id="9" name="Shape 8"/>
          <p:cNvSpPr>
            <a:spLocks noChangeAspect="1"/>
          </p:cNvSpPr>
          <p:nvPr/>
        </p:nvSpPr>
        <p:spPr>
          <a:xfrm rot="5400000">
            <a:off x="419101"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
        <p:nvSpPr>
          <p:cNvPr id="12" name="Shape 11"/>
          <p:cNvSpPr>
            <a:spLocks noGrp="1"/>
          </p:cNvSpPr>
          <p:nvPr>
            <p:ph sz="quarter" idx="1"/>
          </p:nvPr>
        </p:nvSpPr>
        <p:spPr>
          <a:xfrm>
            <a:off x="304800" y="304800"/>
            <a:ext cx="5715000" cy="5715000"/>
          </a:xfrm>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Shape 1"/>
          <p:cNvSpPr>
            <a:spLocks noGrp="1"/>
          </p:cNvSpPr>
          <p:nvPr>
            <p:ph type="title"/>
          </p:nvPr>
        </p:nvSpPr>
        <p:spPr>
          <a:xfrm>
            <a:off x="457200" y="500856"/>
            <a:ext cx="8229600" cy="674688"/>
          </a:xfrm>
          <a:ln>
            <a:solidFill>
              <a:schemeClr val="accent1"/>
            </a:solidFill>
          </a:ln>
        </p:spPr>
        <p:txBody>
          <a:bodyPr lIns="274320" anchor="ctr"/>
          <a:lstStyle>
            <a:lvl1pPr algn="r" latinLnBrk="0">
              <a:buNone/>
              <a:defRPr kumimoji="1" lang="ja-JP" sz="2000" b="0">
                <a:solidFill>
                  <a:schemeClr val="tx1"/>
                </a:solidFill>
              </a:defRPr>
            </a:lvl1pPr>
          </a:lstStyle>
          <a:p>
            <a:r>
              <a:rPr kumimoji="1" lang="ja-JP" altLang="en-US" smtClean="0"/>
              <a:t>マスタ タイトルの書式設定</a:t>
            </a:r>
            <a:endParaRPr kumimoji="1" lang="ja-JP"/>
          </a:p>
        </p:txBody>
      </p:sp>
      <p:sp>
        <p:nvSpPr>
          <p:cNvPr id="3" name="Shape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latinLnBrk="0">
              <a:spcBef>
                <a:spcPts val="600"/>
              </a:spcBef>
              <a:buNone/>
              <a:defRPr kumimoji="1" lang="ja-JP" sz="3200"/>
            </a:lvl1pPr>
          </a:lstStyle>
          <a:p>
            <a:r>
              <a:rPr kumimoji="1" lang="ja-JP" altLang="en-US" smtClean="0"/>
              <a:t>アイコンをクリックして図を追加</a:t>
            </a:r>
            <a:endParaRPr kumimoji="1" lang="ja-JP"/>
          </a:p>
        </p:txBody>
      </p:sp>
      <p:sp>
        <p:nvSpPr>
          <p:cNvPr id="4" name="Shape 3"/>
          <p:cNvSpPr>
            <a:spLocks noGrp="1"/>
          </p:cNvSpPr>
          <p:nvPr>
            <p:ph type="body" sz="half" idx="2"/>
          </p:nvPr>
        </p:nvSpPr>
        <p:spPr>
          <a:xfrm>
            <a:off x="457200" y="1219200"/>
            <a:ext cx="8229600" cy="533400"/>
          </a:xfrm>
        </p:spPr>
        <p:txBody>
          <a:bodyPr anchor="ctr" anchorCtr="0"/>
          <a:lstStyle>
            <a:lvl1pPr marL="0" indent="0" algn="l" latinLnBrk="0">
              <a:buFontTx/>
              <a:buNone/>
              <a:defRPr kumimoji="1" lang="ja-JP" sz="1400"/>
            </a:lvl1pPr>
            <a:lvl2pPr>
              <a:defRPr kumimoji="1" lang="ja-JP" sz="1200"/>
            </a:lvl2pPr>
            <a:lvl3pPr>
              <a:defRPr kumimoji="1" lang="ja-JP" sz="1000"/>
            </a:lvl3pPr>
            <a:lvl4pPr>
              <a:defRPr kumimoji="1" lang="ja-JP" sz="900"/>
            </a:lvl4pPr>
            <a:lvl5pPr>
              <a:defRPr kumimoji="1" lang="ja-JP" sz="900"/>
            </a:lvl5pPr>
          </a:lstStyle>
          <a:p>
            <a:pPr lvl="0"/>
            <a:r>
              <a:rPr kumimoji="1" lang="ja-JP" altLang="en-US" smtClean="0"/>
              <a:t>マスタ テキストの書式設定</a:t>
            </a:r>
          </a:p>
        </p:txBody>
      </p:sp>
      <p:sp>
        <p:nvSpPr>
          <p:cNvPr id="5" name="Shape 4"/>
          <p:cNvSpPr>
            <a:spLocks noGrp="1"/>
          </p:cNvSpPr>
          <p:nvPr>
            <p:ph type="dt" sz="half" idx="10"/>
          </p:nvPr>
        </p:nvSpPr>
        <p:spPr/>
        <p:txBody>
          <a:bodyPr/>
          <a:lstStyle/>
          <a:p>
            <a:fld id="{3A3CC586-EF07-410A-A1C4-6E5D80F50DD0}" type="datetime1">
              <a:rPr kumimoji="1" lang="ja-JP" altLang="en-US" smtClean="0"/>
              <a:pPr/>
              <a:t>11/12/18</a:t>
            </a:fld>
            <a:endParaRPr kumimoji="1" lang="ja-JP" altLang="en-US"/>
          </a:p>
        </p:txBody>
      </p:sp>
      <p:sp>
        <p:nvSpPr>
          <p:cNvPr id="6" name="Shape 5"/>
          <p:cNvSpPr>
            <a:spLocks noGrp="1"/>
          </p:cNvSpPr>
          <p:nvPr>
            <p:ph type="ftr" sz="quarter" idx="11"/>
          </p:nvPr>
        </p:nvSpPr>
        <p:spPr/>
        <p:txBody>
          <a:bodyPr/>
          <a:lstStyle/>
          <a:p>
            <a:endParaRPr kumimoji="1" lang="ja-JP" altLang="en-US"/>
          </a:p>
        </p:txBody>
      </p:sp>
      <p:sp>
        <p:nvSpPr>
          <p:cNvPr id="7" name="Shape 6"/>
          <p:cNvSpPr>
            <a:spLocks noGrp="1"/>
          </p:cNvSpPr>
          <p:nvPr>
            <p:ph type="sldNum" sz="quarter" idx="12"/>
          </p:nvPr>
        </p:nvSpPr>
        <p:spPr/>
        <p:txBody>
          <a:bodyPr/>
          <a:lstStyle/>
          <a:p>
            <a:fld id="{8441BD20-250E-4BE8-9BBF-C2C08073649B}" type="slidenum">
              <a:rPr kumimoji="1" lang="ja-JP" altLang="en-US" smtClean="0"/>
              <a:pPr/>
              <a:t>‹#›</a:t>
            </a:fld>
            <a:endParaRPr kumimoji="1" lang="ja-JP" alt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1" lang="ja-JP"/>
          </a:p>
        </p:txBody>
      </p:sp>
      <p:sp>
        <p:nvSpPr>
          <p:cNvPr id="9" name="Shape 8"/>
          <p:cNvSpPr>
            <a:spLocks noChangeAspect="1"/>
          </p:cNvSpPr>
          <p:nvPr/>
        </p:nvSpPr>
        <p:spPr>
          <a:xfrm rot="5400000">
            <a:off x="419101"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Rectangle 21"/>
          <p:cNvSpPr>
            <a:spLocks noGrp="1"/>
          </p:cNvSpPr>
          <p:nvPr>
            <p:ph type="title"/>
          </p:nvPr>
        </p:nvSpPr>
        <p:spPr>
          <a:xfrm>
            <a:off x="457200" y="152400"/>
            <a:ext cx="8229600" cy="990600"/>
          </a:xfrm>
          <a:prstGeom prst="rect">
            <a:avLst/>
          </a:prstGeom>
        </p:spPr>
        <p:txBody>
          <a:bodyPr vert="horz" anchor="b" anchorCtr="0">
            <a:normAutofit/>
          </a:bodyPr>
          <a:lstStyle/>
          <a:p>
            <a:r>
              <a:rPr kumimoji="1" lang="ja-JP"/>
              <a:t>マスタ タイトルの書式設定</a:t>
            </a:r>
          </a:p>
        </p:txBody>
      </p:sp>
      <p:sp>
        <p:nvSpPr>
          <p:cNvPr id="13" name="Rectangle 12"/>
          <p:cNvSpPr>
            <a:spLocks noGrp="1"/>
          </p:cNvSpPr>
          <p:nvPr>
            <p:ph type="body" idx="1"/>
          </p:nvPr>
        </p:nvSpPr>
        <p:spPr>
          <a:xfrm>
            <a:off x="457200" y="1219200"/>
            <a:ext cx="8229600" cy="4910328"/>
          </a:xfrm>
          <a:prstGeom prst="rect">
            <a:avLst/>
          </a:prstGeom>
        </p:spPr>
        <p:txBody>
          <a:bodyPr vert="horz">
            <a:normAutofit/>
          </a:bodyPr>
          <a:lstStyle/>
          <a:p>
            <a:pPr lvl="0"/>
            <a:r>
              <a:rPr kumimoji="1" lang="ja-JP"/>
              <a:t>マスタ テキストの書式設定</a:t>
            </a:r>
          </a:p>
          <a:p>
            <a:pPr lvl="1"/>
            <a:r>
              <a:rPr kumimoji="1" lang="ja-JP"/>
              <a:t>第 2 レベル</a:t>
            </a:r>
          </a:p>
          <a:p>
            <a:pPr lvl="2"/>
            <a:r>
              <a:rPr kumimoji="1" lang="ja-JP"/>
              <a:t>第 3 レベル</a:t>
            </a:r>
          </a:p>
          <a:p>
            <a:pPr lvl="3"/>
            <a:r>
              <a:rPr kumimoji="1" lang="ja-JP"/>
              <a:t>第 4 レベル</a:t>
            </a:r>
          </a:p>
          <a:p>
            <a:pPr lvl="4"/>
            <a:r>
              <a:rPr kumimoji="1" lang="ja-JP"/>
              <a:t>第 5 レベル</a:t>
            </a:r>
          </a:p>
          <a:p>
            <a:pPr lvl="5"/>
            <a:r>
              <a:rPr kumimoji="1" lang="ja-JP"/>
              <a:t>第 6 レベル</a:t>
            </a:r>
          </a:p>
          <a:p>
            <a:pPr lvl="6"/>
            <a:r>
              <a:rPr kumimoji="1" lang="ja-JP"/>
              <a:t>第 7 レベル</a:t>
            </a:r>
          </a:p>
          <a:p>
            <a:pPr lvl="7"/>
            <a:r>
              <a:rPr kumimoji="1" lang="ja-JP"/>
              <a:t>第 8 レベル</a:t>
            </a:r>
          </a:p>
          <a:p>
            <a:pPr lvl="8"/>
            <a:r>
              <a:rPr kumimoji="1" lang="ja-JP"/>
              <a:t>第 9 レベル</a:t>
            </a:r>
          </a:p>
        </p:txBody>
      </p:sp>
      <p:sp>
        <p:nvSpPr>
          <p:cNvPr id="14" name="Rectangle 13"/>
          <p:cNvSpPr>
            <a:spLocks noGrp="1"/>
          </p:cNvSpPr>
          <p:nvPr>
            <p:ph type="dt" sz="half" idx="2"/>
          </p:nvPr>
        </p:nvSpPr>
        <p:spPr>
          <a:xfrm>
            <a:off x="6400800" y="6356350"/>
            <a:ext cx="2289048" cy="365760"/>
          </a:xfrm>
          <a:prstGeom prst="rect">
            <a:avLst/>
          </a:prstGeom>
        </p:spPr>
        <p:txBody>
          <a:bodyPr vert="horz"/>
          <a:lstStyle>
            <a:lvl1pPr algn="l" latinLnBrk="0">
              <a:defRPr kumimoji="1" lang="ja-JP" sz="1400">
                <a:solidFill>
                  <a:schemeClr val="tx2"/>
                </a:solidFill>
              </a:defRPr>
            </a:lvl1pPr>
          </a:lstStyle>
          <a:p>
            <a:fld id="{96CF0B7D-C743-40DD-B558-FB56FBC485F4}" type="datetime1">
              <a:rPr kumimoji="1" lang="ja-JP" altLang="en-US" smtClean="0"/>
              <a:pPr/>
              <a:t>11/12/18</a:t>
            </a:fld>
            <a:endParaRPr kumimoji="1" lang="ja-JP" altLang="en-US"/>
          </a:p>
        </p:txBody>
      </p:sp>
      <p:sp>
        <p:nvSpPr>
          <p:cNvPr id="3" name="Rectangle 2"/>
          <p:cNvSpPr>
            <a:spLocks noGrp="1"/>
          </p:cNvSpPr>
          <p:nvPr>
            <p:ph type="ftr" sz="quarter" idx="3"/>
          </p:nvPr>
        </p:nvSpPr>
        <p:spPr>
          <a:xfrm>
            <a:off x="2898648" y="6356350"/>
            <a:ext cx="3505200" cy="365760"/>
          </a:xfrm>
          <a:prstGeom prst="rect">
            <a:avLst/>
          </a:prstGeom>
        </p:spPr>
        <p:txBody>
          <a:bodyPr vert="horz"/>
          <a:lstStyle>
            <a:lvl1pPr algn="r" latinLnBrk="0">
              <a:defRPr kumimoji="1" lang="ja-JP" sz="1400">
                <a:solidFill>
                  <a:schemeClr val="tx2"/>
                </a:solidFill>
              </a:defRPr>
            </a:lvl1pPr>
          </a:lstStyle>
          <a:p>
            <a:endParaRPr kumimoji="1" lang="ja-JP" altLang="en-US"/>
          </a:p>
        </p:txBody>
      </p:sp>
      <p:sp>
        <p:nvSpPr>
          <p:cNvPr id="23" name="Rectangle 22"/>
          <p:cNvSpPr>
            <a:spLocks noGrp="1"/>
          </p:cNvSpPr>
          <p:nvPr>
            <p:ph type="sldNum" sz="quarter" idx="4"/>
          </p:nvPr>
        </p:nvSpPr>
        <p:spPr>
          <a:xfrm>
            <a:off x="612648" y="6356350"/>
            <a:ext cx="1981200" cy="365760"/>
          </a:xfrm>
          <a:prstGeom prst="rect">
            <a:avLst/>
          </a:prstGeom>
        </p:spPr>
        <p:txBody>
          <a:bodyPr vert="horz"/>
          <a:lstStyle>
            <a:lvl1pPr algn="l" latinLnBrk="0">
              <a:defRPr kumimoji="1" lang="ja-JP" sz="1400">
                <a:solidFill>
                  <a:schemeClr val="tx2"/>
                </a:solidFill>
              </a:defRPr>
            </a:lvl1pPr>
          </a:lstStyle>
          <a:p>
            <a:fld id="{8441BD20-250E-4BE8-9BBF-C2C08073649B}" type="slidenum">
              <a:rPr kumimoji="1" lang="ja-JP" altLang="en-US" smtClean="0"/>
              <a:pPr/>
              <a:t>‹#›</a:t>
            </a:fld>
            <a:endParaRPr kumimoji="1" lang="ja-JP" alt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1" lang="ja-JP"/>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1" lang="ja-JP"/>
          </a:p>
        </p:txBody>
      </p:sp>
      <p:sp>
        <p:nvSpPr>
          <p:cNvPr id="10" name="Shape 9"/>
          <p:cNvSpPr>
            <a:spLocks noChangeAspect="1"/>
          </p:cNvSpPr>
          <p:nvPr/>
        </p:nvSpPr>
        <p:spPr>
          <a:xfrm rot="5400000">
            <a:off x="419101"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1" lang="ja-JP"/>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1" lang="ja-JP"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lang="ja-JP"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lang="ja-JP"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lang="ja-JP"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lang="ja-JP"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lang="ja-JP"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ja-JP" sz="1600" kern="120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ja-JP" sz="1400" kern="120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ja-JP" sz="1400" kern="120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ja-JP" sz="1200" kern="1200">
          <a:solidFill>
            <a:schemeClr val="tx1"/>
          </a:solidFill>
          <a:latin typeface="+mn-lt"/>
          <a:ea typeface="+mn-ea"/>
          <a:cs typeface="+mn-cs"/>
        </a:defRPr>
      </a:lvl9pPr>
    </p:bodyStyle>
    <p:otherStyle>
      <a:lvl1pPr marL="0" algn="l" rtl="0" eaLnBrk="1" latinLnBrk="0" hangingPunct="1">
        <a:defRPr kumimoji="1" lang="ja-JP" kern="1200">
          <a:solidFill>
            <a:schemeClr val="tx1"/>
          </a:solidFill>
          <a:latin typeface="+mn-lt"/>
          <a:ea typeface="+mn-ea"/>
          <a:cs typeface="+mn-cs"/>
        </a:defRPr>
      </a:lvl1pPr>
      <a:lvl2pPr marL="457200" algn="l" rtl="0" eaLnBrk="1" hangingPunct="1">
        <a:defRPr kumimoji="1" lang="ja-JP" kern="1200">
          <a:solidFill>
            <a:schemeClr val="tx1"/>
          </a:solidFill>
          <a:latin typeface="+mn-lt"/>
          <a:ea typeface="+mn-ea"/>
          <a:cs typeface="+mn-cs"/>
        </a:defRPr>
      </a:lvl2pPr>
      <a:lvl3pPr marL="914400" algn="l" rtl="0" eaLnBrk="1" hangingPunct="1">
        <a:defRPr kumimoji="1" lang="ja-JP" kern="1200">
          <a:solidFill>
            <a:schemeClr val="tx1"/>
          </a:solidFill>
          <a:latin typeface="+mn-lt"/>
          <a:ea typeface="+mn-ea"/>
          <a:cs typeface="+mn-cs"/>
        </a:defRPr>
      </a:lvl3pPr>
      <a:lvl4pPr marL="1371600" algn="l" rtl="0" eaLnBrk="1" hangingPunct="1">
        <a:defRPr kumimoji="1" lang="ja-JP" kern="1200">
          <a:solidFill>
            <a:schemeClr val="tx1"/>
          </a:solidFill>
          <a:latin typeface="+mn-lt"/>
          <a:ea typeface="+mn-ea"/>
          <a:cs typeface="+mn-cs"/>
        </a:defRPr>
      </a:lvl4pPr>
      <a:lvl5pPr marL="1828800" algn="l" rtl="0" eaLnBrk="1" hangingPunct="1">
        <a:defRPr kumimoji="1" lang="ja-JP" kern="1200">
          <a:solidFill>
            <a:schemeClr val="tx1"/>
          </a:solidFill>
          <a:latin typeface="+mn-lt"/>
          <a:ea typeface="+mn-ea"/>
          <a:cs typeface="+mn-cs"/>
        </a:defRPr>
      </a:lvl5pPr>
      <a:lvl6pPr marL="2286000" algn="l" rtl="0" eaLnBrk="1" hangingPunct="1">
        <a:defRPr kumimoji="1" lang="ja-JP" kern="1200">
          <a:solidFill>
            <a:schemeClr val="tx1"/>
          </a:solidFill>
          <a:latin typeface="+mn-lt"/>
          <a:ea typeface="+mn-ea"/>
          <a:cs typeface="+mn-cs"/>
        </a:defRPr>
      </a:lvl6pPr>
      <a:lvl7pPr marL="2743200" algn="l" rtl="0" eaLnBrk="1" hangingPunct="1">
        <a:defRPr kumimoji="1" lang="ja-JP" kern="1200">
          <a:solidFill>
            <a:schemeClr val="tx1"/>
          </a:solidFill>
          <a:latin typeface="+mn-lt"/>
          <a:ea typeface="+mn-ea"/>
          <a:cs typeface="+mn-cs"/>
        </a:defRPr>
      </a:lvl7pPr>
      <a:lvl8pPr marL="3200400" algn="l" rtl="0" eaLnBrk="1" hangingPunct="1">
        <a:defRPr kumimoji="1" lang="ja-JP" kern="1200">
          <a:solidFill>
            <a:schemeClr val="tx1"/>
          </a:solidFill>
          <a:latin typeface="+mn-lt"/>
          <a:ea typeface="+mn-ea"/>
          <a:cs typeface="+mn-cs"/>
        </a:defRPr>
      </a:lvl8pPr>
      <a:lvl9pPr marL="3657600" algn="l" rtl="0" eaLnBrk="1" hangingPunct="1">
        <a:defRPr kumimoji="1" lang="ja-JP"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wmf"/><Relationship Id="rId4" Type="http://schemas.openxmlformats.org/officeDocument/2006/relationships/image" Target="../media/image23.png"/><Relationship Id="rId5" Type="http://schemas.openxmlformats.org/officeDocument/2006/relationships/image" Target="../media/image24.wmf"/><Relationship Id="rId6" Type="http://schemas.openxmlformats.org/officeDocument/2006/relationships/image" Target="../media/image25.wm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wmf"/><Relationship Id="rId3" Type="http://schemas.openxmlformats.org/officeDocument/2006/relationships/image" Target="../media/image27.wmf"/></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0.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3" Type="http://schemas.openxmlformats.org/officeDocument/2006/relationships/image" Target="../media/image32.wmf"/><Relationship Id="rId4" Type="http://schemas.openxmlformats.org/officeDocument/2006/relationships/image" Target="../media/image33.png"/><Relationship Id="rId5" Type="http://schemas.openxmlformats.org/officeDocument/2006/relationships/image" Target="../media/image34.wmf"/><Relationship Id="rId6" Type="http://schemas.openxmlformats.org/officeDocument/2006/relationships/image" Target="../media/image35.wmf"/><Relationship Id="rId7" Type="http://schemas.openxmlformats.org/officeDocument/2006/relationships/image" Target="../media/image36.png"/><Relationship Id="rId8" Type="http://schemas.openxmlformats.org/officeDocument/2006/relationships/image" Target="../media/image37.wmf"/><Relationship Id="rId9" Type="http://schemas.openxmlformats.org/officeDocument/2006/relationships/image" Target="../media/image38.wmf"/><Relationship Id="rId1" Type="http://schemas.openxmlformats.org/officeDocument/2006/relationships/slideLayout" Target="../slideLayouts/slideLayout2.xml"/><Relationship Id="rId2" Type="http://schemas.openxmlformats.org/officeDocument/2006/relationships/image" Target="../media/image19.wm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35.wmf"/><Relationship Id="rId4" Type="http://schemas.openxmlformats.org/officeDocument/2006/relationships/image" Target="../media/image28.png"/><Relationship Id="rId5" Type="http://schemas.openxmlformats.org/officeDocument/2006/relationships/image" Target="../media/image29.png"/><Relationship Id="rId6"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19.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wmf"/><Relationship Id="rId3"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wmf"/><Relationship Id="rId5"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image" Target="../media/image24.wmf"/></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44.wmf"/><Relationship Id="rId5" Type="http://schemas.openxmlformats.org/officeDocument/2006/relationships/image" Target="../media/image35.wmf"/><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jpeg"/><Relationship Id="rId6" Type="http://schemas.openxmlformats.org/officeDocument/2006/relationships/image" Target="../media/image8.jpeg"/><Relationship Id="rId7" Type="http://schemas.openxmlformats.org/officeDocument/2006/relationships/image" Target="../media/image9.jpeg"/><Relationship Id="rId8" Type="http://schemas.openxmlformats.org/officeDocument/2006/relationships/image" Target="../media/image10.wm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5.wmf"/></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49.png"/><Relationship Id="rId6" Type="http://schemas.openxmlformats.org/officeDocument/2006/relationships/image" Target="../media/image50.png"/><Relationship Id="rId1" Type="http://schemas.openxmlformats.org/officeDocument/2006/relationships/slideLayout" Target="../slideLayouts/slideLayout6.xml"/><Relationship Id="rId2" Type="http://schemas.openxmlformats.org/officeDocument/2006/relationships/image" Target="../media/image4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1.wmf"/></Relationships>
</file>

<file path=ppt/slides/_rels/slide33.xml.rels><?xml version="1.0" encoding="UTF-8" standalone="yes"?>
<Relationships xmlns="http://schemas.openxmlformats.org/package/2006/relationships"><Relationship Id="rId3" Type="http://schemas.openxmlformats.org/officeDocument/2006/relationships/image" Target="../media/image27.wmf"/><Relationship Id="rId4" Type="http://schemas.openxmlformats.org/officeDocument/2006/relationships/image" Target="../media/image26.wmf"/><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wmf"/><Relationship Id="rId3" Type="http://schemas.openxmlformats.org/officeDocument/2006/relationships/image" Target="../media/image27.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wmf"/><Relationship Id="rId3" Type="http://schemas.openxmlformats.org/officeDocument/2006/relationships/image" Target="../media/image27.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1000toilets.com/index.html" TargetMode="External"/><Relationship Id="rId5" Type="http://schemas.openxmlformats.org/officeDocument/2006/relationships/image" Target="../media/image12.png"/><Relationship Id="rId6" Type="http://schemas.openxmlformats.org/officeDocument/2006/relationships/image" Target="../media/image6.png"/><Relationship Id="rId7" Type="http://schemas.openxmlformats.org/officeDocument/2006/relationships/image" Target="../media/image5.png"/><Relationship Id="rId8" Type="http://schemas.openxmlformats.org/officeDocument/2006/relationships/image" Target="../media/image13.jpeg"/><Relationship Id="rId9"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wmf"/><Relationship Id="rId3" Type="http://schemas.openxmlformats.org/officeDocument/2006/relationships/image" Target="../media/image26.w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wmf"/><Relationship Id="rId3" Type="http://schemas.openxmlformats.org/officeDocument/2006/relationships/image" Target="../media/image26.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wmf"/></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wmf"/><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wmf"/><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wmf"/><Relationship Id="rId3" Type="http://schemas.openxmlformats.org/officeDocument/2006/relationships/image" Target="../media/image21.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wmf"/><Relationship Id="rId3" Type="http://schemas.openxmlformats.org/officeDocument/2006/relationships/image" Target="../media/image2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87624" y="4005064"/>
            <a:ext cx="6881192" cy="550912"/>
          </a:xfrm>
        </p:spPr>
        <p:txBody>
          <a:bodyPr>
            <a:normAutofit fontScale="90000"/>
          </a:bodyPr>
          <a:lstStyle/>
          <a:p>
            <a:r>
              <a:rPr lang="ja-JP" altLang="en-US" dirty="0" smtClean="0">
                <a:latin typeface="+mn-ea"/>
                <a:ea typeface="+mn-ea"/>
              </a:rPr>
              <a:t>青山学院大学　土橋ゼミナール</a:t>
            </a:r>
            <a:r>
              <a:rPr lang="en-US" altLang="ja-JP" dirty="0" smtClean="0"/>
              <a:t/>
            </a:r>
            <a:br>
              <a:rPr lang="en-US" altLang="ja-JP" dirty="0" smtClean="0"/>
            </a:br>
            <a:endParaRPr kumimoji="1" lang="ja-JP" altLang="en-US" dirty="0"/>
          </a:p>
        </p:txBody>
      </p:sp>
      <p:sp>
        <p:nvSpPr>
          <p:cNvPr id="3" name="サブタイトル 2"/>
          <p:cNvSpPr>
            <a:spLocks noGrp="1"/>
          </p:cNvSpPr>
          <p:nvPr>
            <p:ph type="subTitle" idx="1"/>
          </p:nvPr>
        </p:nvSpPr>
        <p:spPr>
          <a:xfrm>
            <a:off x="1979712" y="5196458"/>
            <a:ext cx="6120680" cy="392782"/>
          </a:xfrm>
        </p:spPr>
        <p:txBody>
          <a:bodyPr>
            <a:normAutofit lnSpcReduction="10000"/>
          </a:bodyPr>
          <a:lstStyle/>
          <a:p>
            <a:r>
              <a:rPr lang="ja-JP" altLang="en-US" dirty="0" smtClean="0">
                <a:solidFill>
                  <a:schemeClr val="tx1"/>
                </a:solidFill>
                <a:latin typeface="+mn-ea"/>
                <a:ea typeface="+mn-ea"/>
              </a:rPr>
              <a:t>大久保亮佑　小見梨恵子　小峰麗　関根裕司　前田遼</a:t>
            </a:r>
          </a:p>
          <a:p>
            <a:endParaRPr kumimoji="1" lang="ja-JP" altLang="en-US" dirty="0"/>
          </a:p>
        </p:txBody>
      </p:sp>
      <p:sp>
        <p:nvSpPr>
          <p:cNvPr id="4" name="テキスト ボックス 3"/>
          <p:cNvSpPr txBox="1"/>
          <p:nvPr/>
        </p:nvSpPr>
        <p:spPr>
          <a:xfrm>
            <a:off x="467544" y="1484784"/>
            <a:ext cx="8316416" cy="1323439"/>
          </a:xfrm>
          <a:prstGeom prst="rect">
            <a:avLst/>
          </a:prstGeom>
          <a:noFill/>
        </p:spPr>
        <p:txBody>
          <a:bodyPr wrap="square" rtlCol="0">
            <a:spAutoFit/>
          </a:bodyPr>
          <a:lstStyle/>
          <a:p>
            <a:r>
              <a:rPr kumimoji="1" lang="ja-JP" altLang="en-US" sz="4000" dirty="0" smtClean="0">
                <a:latin typeface="+mj-lt"/>
              </a:rPr>
              <a:t>コーズ・リレイテッド・マーケティングにおける消費者分類の可能性</a:t>
            </a:r>
            <a:endParaRPr kumimoji="1" lang="ja-JP" altLang="en-US" sz="4000" dirty="0">
              <a:latin typeface="+mj-lt"/>
            </a:endParaRPr>
          </a:p>
        </p:txBody>
      </p:sp>
      <p:sp>
        <p:nvSpPr>
          <p:cNvPr id="5" name="スライド番号プレースホルダ 4"/>
          <p:cNvSpPr>
            <a:spLocks noGrp="1"/>
          </p:cNvSpPr>
          <p:nvPr>
            <p:ph type="sldNum" sz="quarter" idx="12"/>
          </p:nvPr>
        </p:nvSpPr>
        <p:spPr/>
        <p:txBody>
          <a:bodyPr/>
          <a:lstStyle/>
          <a:p>
            <a:fld id="{8441BD20-250E-4BE8-9BBF-C2C08073649B}" type="slidenum">
              <a:rPr kumimoji="1" lang="ja-JP" altLang="en-US" smtClean="0"/>
              <a:pPr/>
              <a:t>1</a:t>
            </a:fld>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疑問点に対する提案</a:t>
            </a:r>
            <a:endParaRPr kumimoji="1" lang="ja-JP" altLang="en-US" sz="4000" dirty="0"/>
          </a:p>
        </p:txBody>
      </p:sp>
      <p:sp>
        <p:nvSpPr>
          <p:cNvPr id="18" name="テキスト ボックス 17"/>
          <p:cNvSpPr txBox="1"/>
          <p:nvPr/>
        </p:nvSpPr>
        <p:spPr>
          <a:xfrm>
            <a:off x="1763688" y="3789040"/>
            <a:ext cx="6192688" cy="400110"/>
          </a:xfrm>
          <a:prstGeom prst="rect">
            <a:avLst/>
          </a:prstGeom>
          <a:noFill/>
        </p:spPr>
        <p:txBody>
          <a:bodyPr wrap="square" rtlCol="0">
            <a:spAutoFit/>
          </a:bodyPr>
          <a:lstStyle/>
          <a:p>
            <a:r>
              <a:rPr kumimoji="1" lang="ja-JP" altLang="en-US" sz="1600" dirty="0" smtClean="0"/>
              <a:t>先行研究では</a:t>
            </a:r>
            <a:r>
              <a:rPr kumimoji="1" lang="ja-JP" altLang="en-US" sz="2000" b="1" dirty="0" smtClean="0"/>
              <a:t>「消費者に関する測定」</a:t>
            </a:r>
            <a:r>
              <a:rPr kumimoji="1" lang="ja-JP" altLang="en-US" sz="1600" dirty="0" smtClean="0"/>
              <a:t>を行っているものが少ない</a:t>
            </a:r>
            <a:endParaRPr kumimoji="1" lang="ja-JP" altLang="en-US" sz="1600" dirty="0"/>
          </a:p>
        </p:txBody>
      </p:sp>
      <p:sp>
        <p:nvSpPr>
          <p:cNvPr id="20" name="角丸四角形 19"/>
          <p:cNvSpPr/>
          <p:nvPr/>
        </p:nvSpPr>
        <p:spPr>
          <a:xfrm>
            <a:off x="2411760" y="5445224"/>
            <a:ext cx="4248472" cy="648072"/>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消費者分類の必要性</a:t>
            </a:r>
            <a:endParaRPr kumimoji="1" lang="ja-JP" altLang="en-US" sz="2800" dirty="0">
              <a:solidFill>
                <a:schemeClr val="tx1"/>
              </a:solidFill>
            </a:endParaRPr>
          </a:p>
        </p:txBody>
      </p:sp>
      <p:sp>
        <p:nvSpPr>
          <p:cNvPr id="21" name="テキスト ボックス 20"/>
          <p:cNvSpPr txBox="1"/>
          <p:nvPr/>
        </p:nvSpPr>
        <p:spPr>
          <a:xfrm>
            <a:off x="1115616" y="1412776"/>
            <a:ext cx="5544616" cy="523220"/>
          </a:xfrm>
          <a:prstGeom prst="rect">
            <a:avLst/>
          </a:prstGeom>
          <a:noFill/>
        </p:spPr>
        <p:txBody>
          <a:bodyPr wrap="square" rtlCol="0">
            <a:spAutoFit/>
          </a:bodyPr>
          <a:lstStyle/>
          <a:p>
            <a:r>
              <a:rPr kumimoji="1" lang="ja-JP" altLang="en-US" sz="2800" b="1" dirty="0" smtClean="0">
                <a:solidFill>
                  <a:srgbClr val="0000CC"/>
                </a:solidFill>
              </a:rPr>
              <a:t>近年</a:t>
            </a:r>
            <a:r>
              <a:rPr kumimoji="1" lang="en-US" altLang="ja-JP" sz="2800" b="1" dirty="0" smtClean="0">
                <a:solidFill>
                  <a:srgbClr val="0000CC"/>
                </a:solidFill>
              </a:rPr>
              <a:t>CRM</a:t>
            </a:r>
            <a:r>
              <a:rPr kumimoji="1" lang="ja-JP" altLang="en-US" sz="2800" b="1" dirty="0" smtClean="0">
                <a:solidFill>
                  <a:srgbClr val="0000CC"/>
                </a:solidFill>
              </a:rPr>
              <a:t>製品は増加してきている</a:t>
            </a:r>
            <a:endParaRPr kumimoji="1" lang="ja-JP" altLang="en-US" sz="2800" b="1" dirty="0">
              <a:solidFill>
                <a:srgbClr val="0000CC"/>
              </a:solidFill>
            </a:endParaRPr>
          </a:p>
        </p:txBody>
      </p:sp>
      <p:sp>
        <p:nvSpPr>
          <p:cNvPr id="25" name="スライド番号プレースホルダ 24"/>
          <p:cNvSpPr>
            <a:spLocks noGrp="1"/>
          </p:cNvSpPr>
          <p:nvPr>
            <p:ph type="sldNum" sz="quarter" idx="12"/>
          </p:nvPr>
        </p:nvSpPr>
        <p:spPr/>
        <p:txBody>
          <a:bodyPr/>
          <a:lstStyle/>
          <a:p>
            <a:fld id="{8441BD20-250E-4BE8-9BBF-C2C08073649B}" type="slidenum">
              <a:rPr kumimoji="1" lang="ja-JP" altLang="en-US" smtClean="0"/>
              <a:pPr/>
              <a:t>10</a:t>
            </a:fld>
            <a:endParaRPr kumimoji="1" lang="ja-JP" altLang="en-US"/>
          </a:p>
        </p:txBody>
      </p:sp>
      <p:sp>
        <p:nvSpPr>
          <p:cNvPr id="34" name="テキスト ボックス 33"/>
          <p:cNvSpPr txBox="1"/>
          <p:nvPr/>
        </p:nvSpPr>
        <p:spPr>
          <a:xfrm>
            <a:off x="971600" y="2420888"/>
            <a:ext cx="7272808" cy="738664"/>
          </a:xfrm>
          <a:prstGeom prst="rect">
            <a:avLst/>
          </a:prstGeom>
          <a:noFill/>
        </p:spPr>
        <p:txBody>
          <a:bodyPr wrap="square" rtlCol="0">
            <a:spAutoFit/>
          </a:bodyPr>
          <a:lstStyle/>
          <a:p>
            <a:r>
              <a:rPr lang="ja-JP" altLang="en-US" dirty="0" smtClean="0"/>
              <a:t>さまざまな製品ジャンルで展開されているが、</a:t>
            </a:r>
            <a:r>
              <a:rPr lang="ja-JP" altLang="en-US" sz="2400" b="1" dirty="0" smtClean="0">
                <a:solidFill>
                  <a:srgbClr val="FF0000"/>
                </a:solidFill>
              </a:rPr>
              <a:t>どのような消費者　</a:t>
            </a:r>
            <a:r>
              <a:rPr lang="ja-JP" altLang="en-US" dirty="0" smtClean="0"/>
              <a:t>が購入しているのだろう・・・？</a:t>
            </a:r>
            <a:endParaRPr kumimoji="1" lang="ja-JP" altLang="en-US" dirty="0"/>
          </a:p>
        </p:txBody>
      </p:sp>
      <p:sp>
        <p:nvSpPr>
          <p:cNvPr id="35" name="正方形/長方形 34"/>
          <p:cNvSpPr/>
          <p:nvPr/>
        </p:nvSpPr>
        <p:spPr>
          <a:xfrm>
            <a:off x="827584" y="2348880"/>
            <a:ext cx="7632848" cy="1008112"/>
          </a:xfrm>
          <a:prstGeom prst="rect">
            <a:avLst/>
          </a:prstGeom>
          <a:noFill/>
          <a:ln w="571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1" name="Picture 3" descr="C:\Documents and Settings\関根　裕司\デスクトップ\arrow1001\arrow1001-1.wmf"/>
          <p:cNvPicPr>
            <a:picLocks noChangeAspect="1" noChangeArrowheads="1"/>
          </p:cNvPicPr>
          <p:nvPr/>
        </p:nvPicPr>
        <p:blipFill>
          <a:blip r:embed="rId3" cstate="print"/>
          <a:srcRect/>
          <a:stretch>
            <a:fillRect/>
          </a:stretch>
        </p:blipFill>
        <p:spPr bwMode="auto">
          <a:xfrm>
            <a:off x="6732240" y="1196752"/>
            <a:ext cx="1368152" cy="903656"/>
          </a:xfrm>
          <a:prstGeom prst="rect">
            <a:avLst/>
          </a:prstGeom>
          <a:noFill/>
        </p:spPr>
      </p:pic>
      <p:pic>
        <p:nvPicPr>
          <p:cNvPr id="36" name="Picture 2" descr="http://kids.wanpug.com/illust/illust3731.png"/>
          <p:cNvPicPr>
            <a:picLocks noChangeAspect="1" noChangeArrowheads="1"/>
          </p:cNvPicPr>
          <p:nvPr/>
        </p:nvPicPr>
        <p:blipFill>
          <a:blip r:embed="rId4" cstate="print"/>
          <a:srcRect/>
          <a:stretch>
            <a:fillRect/>
          </a:stretch>
        </p:blipFill>
        <p:spPr bwMode="auto">
          <a:xfrm>
            <a:off x="7308304" y="1268760"/>
            <a:ext cx="337095" cy="936104"/>
          </a:xfrm>
          <a:prstGeom prst="rect">
            <a:avLst/>
          </a:prstGeom>
          <a:noFill/>
        </p:spPr>
      </p:pic>
      <p:pic>
        <p:nvPicPr>
          <p:cNvPr id="5122" name="Picture 2" descr="C:\Documents and Settings\関根　裕司\デスクトップ\arrow_set\arrow01.wmf"/>
          <p:cNvPicPr>
            <a:picLocks noChangeAspect="1" noChangeArrowheads="1"/>
          </p:cNvPicPr>
          <p:nvPr/>
        </p:nvPicPr>
        <p:blipFill>
          <a:blip r:embed="rId5" cstate="print"/>
          <a:srcRect/>
          <a:stretch>
            <a:fillRect/>
          </a:stretch>
        </p:blipFill>
        <p:spPr bwMode="auto">
          <a:xfrm rot="5400000">
            <a:off x="6083648" y="3141488"/>
            <a:ext cx="928885" cy="495797"/>
          </a:xfrm>
          <a:prstGeom prst="rect">
            <a:avLst/>
          </a:prstGeom>
          <a:noFill/>
        </p:spPr>
      </p:pic>
      <p:cxnSp>
        <p:nvCxnSpPr>
          <p:cNvPr id="38" name="直線コネクタ 37"/>
          <p:cNvCxnSpPr/>
          <p:nvPr/>
        </p:nvCxnSpPr>
        <p:spPr>
          <a:xfrm>
            <a:off x="5364088" y="2852936"/>
            <a:ext cx="23042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2053" name="Picture 5" descr="C:\Documents and Settings\関根　裕司\デスクトップ\point\point01.wmf"/>
          <p:cNvPicPr>
            <a:picLocks noChangeAspect="1" noChangeArrowheads="1"/>
          </p:cNvPicPr>
          <p:nvPr/>
        </p:nvPicPr>
        <p:blipFill>
          <a:blip r:embed="rId6" cstate="print"/>
          <a:srcRect/>
          <a:stretch>
            <a:fillRect/>
          </a:stretch>
        </p:blipFill>
        <p:spPr bwMode="auto">
          <a:xfrm>
            <a:off x="1043608" y="3645024"/>
            <a:ext cx="615950" cy="615950"/>
          </a:xfrm>
          <a:prstGeom prst="rect">
            <a:avLst/>
          </a:prstGeom>
          <a:noFill/>
        </p:spPr>
      </p:pic>
      <p:grpSp>
        <p:nvGrpSpPr>
          <p:cNvPr id="47" name="グループ化 46"/>
          <p:cNvGrpSpPr/>
          <p:nvPr/>
        </p:nvGrpSpPr>
        <p:grpSpPr>
          <a:xfrm>
            <a:off x="-180528" y="4365104"/>
            <a:ext cx="6696744" cy="461665"/>
            <a:chOff x="-180528" y="4365104"/>
            <a:chExt cx="6696744" cy="461665"/>
          </a:xfrm>
        </p:grpSpPr>
        <p:sp>
          <p:nvSpPr>
            <p:cNvPr id="40" name="テキスト ボックス 39"/>
            <p:cNvSpPr txBox="1"/>
            <p:nvPr/>
          </p:nvSpPr>
          <p:spPr>
            <a:xfrm>
              <a:off x="467544" y="4365104"/>
              <a:ext cx="6048672" cy="461665"/>
            </a:xfrm>
            <a:prstGeom prst="rect">
              <a:avLst/>
            </a:prstGeom>
            <a:noFill/>
          </p:spPr>
          <p:txBody>
            <a:bodyPr wrap="square" rtlCol="0">
              <a:spAutoFit/>
            </a:bodyPr>
            <a:lstStyle/>
            <a:p>
              <a:r>
                <a:rPr kumimoji="1" lang="ja-JP" altLang="en-US" sz="2400" dirty="0" smtClean="0">
                  <a:solidFill>
                    <a:srgbClr val="00B050"/>
                  </a:solidFill>
                </a:rPr>
                <a:t>購入している消費者はどんな人なのだろうか</a:t>
              </a:r>
              <a:endParaRPr kumimoji="1" lang="ja-JP" altLang="en-US" sz="2400" dirty="0">
                <a:solidFill>
                  <a:srgbClr val="00B050"/>
                </a:solidFill>
              </a:endParaRPr>
            </a:p>
          </p:txBody>
        </p:sp>
        <p:cxnSp>
          <p:nvCxnSpPr>
            <p:cNvPr id="43" name="直線コネクタ 42"/>
            <p:cNvCxnSpPr/>
            <p:nvPr/>
          </p:nvCxnSpPr>
          <p:spPr>
            <a:xfrm flipH="1">
              <a:off x="-180528" y="4725144"/>
              <a:ext cx="6624736"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48" name="グループ化 47"/>
          <p:cNvGrpSpPr/>
          <p:nvPr/>
        </p:nvGrpSpPr>
        <p:grpSpPr>
          <a:xfrm>
            <a:off x="1979712" y="4797152"/>
            <a:ext cx="7164288" cy="461665"/>
            <a:chOff x="1979712" y="4797152"/>
            <a:chExt cx="7164288" cy="461665"/>
          </a:xfrm>
        </p:grpSpPr>
        <p:sp>
          <p:nvSpPr>
            <p:cNvPr id="41" name="テキスト ボックス 40"/>
            <p:cNvSpPr txBox="1"/>
            <p:nvPr/>
          </p:nvSpPr>
          <p:spPr>
            <a:xfrm>
              <a:off x="1979712" y="4797152"/>
              <a:ext cx="6984776" cy="461665"/>
            </a:xfrm>
            <a:prstGeom prst="rect">
              <a:avLst/>
            </a:prstGeom>
            <a:noFill/>
          </p:spPr>
          <p:txBody>
            <a:bodyPr wrap="square" rtlCol="0">
              <a:spAutoFit/>
            </a:bodyPr>
            <a:lstStyle/>
            <a:p>
              <a:r>
                <a:rPr kumimoji="1" lang="ja-JP" altLang="en-US" sz="2400" dirty="0" smtClean="0">
                  <a:solidFill>
                    <a:srgbClr val="002060"/>
                  </a:solidFill>
                </a:rPr>
                <a:t>どんな消費者に向けて</a:t>
              </a:r>
              <a:r>
                <a:rPr kumimoji="1" lang="en-US" altLang="ja-JP" sz="2400" dirty="0" smtClean="0">
                  <a:solidFill>
                    <a:srgbClr val="002060"/>
                  </a:solidFill>
                </a:rPr>
                <a:t>CRM</a:t>
              </a:r>
              <a:r>
                <a:rPr kumimoji="1" lang="ja-JP" altLang="en-US" sz="2400" dirty="0" smtClean="0">
                  <a:solidFill>
                    <a:srgbClr val="002060"/>
                  </a:solidFill>
                </a:rPr>
                <a:t>を行えば</a:t>
              </a:r>
              <a:r>
                <a:rPr lang="ja-JP" altLang="en-US" sz="2400" dirty="0" smtClean="0">
                  <a:solidFill>
                    <a:srgbClr val="002060"/>
                  </a:solidFill>
                </a:rPr>
                <a:t>いいのだろうか</a:t>
              </a:r>
              <a:endParaRPr kumimoji="1" lang="ja-JP" altLang="en-US" sz="2400" dirty="0">
                <a:solidFill>
                  <a:srgbClr val="002060"/>
                </a:solidFill>
              </a:endParaRPr>
            </a:p>
          </p:txBody>
        </p:sp>
        <p:cxnSp>
          <p:nvCxnSpPr>
            <p:cNvPr id="44" name="直線コネクタ 43"/>
            <p:cNvCxnSpPr/>
            <p:nvPr/>
          </p:nvCxnSpPr>
          <p:spPr>
            <a:xfrm flipH="1">
              <a:off x="2051720" y="5157192"/>
              <a:ext cx="7092280" cy="0"/>
            </a:xfrm>
            <a:prstGeom prst="line">
              <a:avLst/>
            </a:prstGeom>
            <a:ln w="5715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H="1">
              <a:off x="2483768" y="5229200"/>
              <a:ext cx="6660232"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strips(downLeft)">
                                      <p:cBhvr>
                                        <p:cTn id="7" dur="500"/>
                                        <p:tgtEl>
                                          <p:spTgt spid="5122"/>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2053"/>
                                        </p:tgtEl>
                                        <p:attrNameLst>
                                          <p:attrName>style.visibility</p:attrName>
                                        </p:attrNameLst>
                                      </p:cBhvr>
                                      <p:to>
                                        <p:strVal val="visible"/>
                                      </p:to>
                                    </p:set>
                                    <p:anim calcmode="lin" valueType="num">
                                      <p:cBhvr>
                                        <p:cTn id="11" dur="1000" fill="hold"/>
                                        <p:tgtEl>
                                          <p:spTgt spid="2053"/>
                                        </p:tgtEl>
                                        <p:attrNameLst>
                                          <p:attrName>ppt_w</p:attrName>
                                        </p:attrNameLst>
                                      </p:cBhvr>
                                      <p:tavLst>
                                        <p:tav tm="0">
                                          <p:val>
                                            <p:strVal val="#ppt_w*0.70"/>
                                          </p:val>
                                        </p:tav>
                                        <p:tav tm="100000">
                                          <p:val>
                                            <p:strVal val="#ppt_w"/>
                                          </p:val>
                                        </p:tav>
                                      </p:tavLst>
                                    </p:anim>
                                    <p:anim calcmode="lin" valueType="num">
                                      <p:cBhvr>
                                        <p:cTn id="12" dur="1000" fill="hold"/>
                                        <p:tgtEl>
                                          <p:spTgt spid="2053"/>
                                        </p:tgtEl>
                                        <p:attrNameLst>
                                          <p:attrName>ppt_h</p:attrName>
                                        </p:attrNameLst>
                                      </p:cBhvr>
                                      <p:tavLst>
                                        <p:tav tm="0">
                                          <p:val>
                                            <p:strVal val="#ppt_h"/>
                                          </p:val>
                                        </p:tav>
                                        <p:tav tm="100000">
                                          <p:val>
                                            <p:strVal val="#ppt_h"/>
                                          </p:val>
                                        </p:tav>
                                      </p:tavLst>
                                    </p:anim>
                                    <p:animEffect transition="in" filter="fade">
                                      <p:cBhvr>
                                        <p:cTn id="13" dur="1000"/>
                                        <p:tgtEl>
                                          <p:spTgt spid="2053"/>
                                        </p:tgtEl>
                                      </p:cBhvr>
                                    </p:animEffect>
                                  </p:childTnLst>
                                </p:cTn>
                              </p:par>
                            </p:childTnLst>
                          </p:cTn>
                        </p:par>
                        <p:par>
                          <p:cTn id="14" fill="hold">
                            <p:stCondLst>
                              <p:cond delay="1500"/>
                            </p:stCondLst>
                            <p:childTnLst>
                              <p:par>
                                <p:cTn id="15" presetID="18" presetClass="entr" presetSubtype="3"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strips(upRight)">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3" fill="hold" nodeType="click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strips(upRight)">
                                      <p:cBhvr>
                                        <p:cTn id="22" dur="500"/>
                                        <p:tgtEl>
                                          <p:spTgt spid="47"/>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strips(downLeft)">
                                      <p:cBhvr>
                                        <p:cTn id="27" dur="500"/>
                                        <p:tgtEl>
                                          <p:spTgt spid="48"/>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slide(fromBottom)">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251520" y="1484784"/>
            <a:ext cx="8568952" cy="4464496"/>
          </a:xfrm>
          <a:prstGeom prst="roundRect">
            <a:avLst/>
          </a:prstGeom>
          <a:noFill/>
          <a:ln w="762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1"/>
          <p:cNvSpPr>
            <a:spLocks noGrp="1"/>
          </p:cNvSpPr>
          <p:nvPr>
            <p:ph type="title"/>
          </p:nvPr>
        </p:nvSpPr>
        <p:spPr>
          <a:xfrm>
            <a:off x="457200" y="152400"/>
            <a:ext cx="8229600" cy="990600"/>
          </a:xfrm>
        </p:spPr>
        <p:txBody>
          <a:bodyPr>
            <a:normAutofit/>
          </a:bodyPr>
          <a:lstStyle/>
          <a:p>
            <a:r>
              <a:rPr kumimoji="1" lang="ja-JP" altLang="en-US" sz="4000" dirty="0" smtClean="0"/>
              <a:t>問題意識</a:t>
            </a:r>
            <a:endParaRPr kumimoji="1" lang="ja-JP" altLang="en-US" sz="4000" dirty="0"/>
          </a:p>
        </p:txBody>
      </p:sp>
      <p:sp>
        <p:nvSpPr>
          <p:cNvPr id="5" name="テキスト ボックス 4"/>
          <p:cNvSpPr txBox="1"/>
          <p:nvPr/>
        </p:nvSpPr>
        <p:spPr>
          <a:xfrm>
            <a:off x="683568" y="2060848"/>
            <a:ext cx="7848872" cy="3139321"/>
          </a:xfrm>
          <a:prstGeom prst="rect">
            <a:avLst/>
          </a:prstGeom>
          <a:noFill/>
        </p:spPr>
        <p:txBody>
          <a:bodyPr wrap="square" rtlCol="0">
            <a:spAutoFit/>
          </a:bodyPr>
          <a:lstStyle/>
          <a:p>
            <a:r>
              <a:rPr kumimoji="1" lang="en-US" altLang="ja-JP" sz="6600" dirty="0" smtClean="0"/>
              <a:t>CRM</a:t>
            </a:r>
            <a:r>
              <a:rPr kumimoji="1" lang="ja-JP" altLang="en-US" sz="6600" dirty="0" smtClean="0"/>
              <a:t>製品を購入する</a:t>
            </a:r>
            <a:endParaRPr kumimoji="1" lang="en-US" altLang="ja-JP" sz="6600" dirty="0" smtClean="0"/>
          </a:p>
          <a:p>
            <a:r>
              <a:rPr kumimoji="1" lang="ja-JP" altLang="en-US" sz="6600" dirty="0" smtClean="0"/>
              <a:t>消費者は、どのように</a:t>
            </a:r>
            <a:endParaRPr kumimoji="1" lang="en-US" altLang="ja-JP" sz="6600" dirty="0" smtClean="0"/>
          </a:p>
          <a:p>
            <a:r>
              <a:rPr kumimoji="1" lang="ja-JP" altLang="en-US" sz="6600" dirty="0" smtClean="0"/>
              <a:t>分類できるのか</a:t>
            </a:r>
            <a:endParaRPr kumimoji="1" lang="ja-JP" altLang="en-US" sz="6600" dirty="0"/>
          </a:p>
        </p:txBody>
      </p:sp>
      <p:sp>
        <p:nvSpPr>
          <p:cNvPr id="7" name="スライド番号プレースホルダ 6"/>
          <p:cNvSpPr>
            <a:spLocks noGrp="1"/>
          </p:cNvSpPr>
          <p:nvPr>
            <p:ph type="sldNum" sz="quarter" idx="12"/>
          </p:nvPr>
        </p:nvSpPr>
        <p:spPr/>
        <p:txBody>
          <a:bodyPr/>
          <a:lstStyle/>
          <a:p>
            <a:fld id="{8441BD20-250E-4BE8-9BBF-C2C08073649B}" type="slidenum">
              <a:rPr kumimoji="1" lang="ja-JP" altLang="en-US" smtClean="0"/>
              <a:pPr/>
              <a:t>11</a:t>
            </a:fld>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対角する 2 つの角を丸めた四角形 4"/>
          <p:cNvSpPr/>
          <p:nvPr/>
        </p:nvSpPr>
        <p:spPr>
          <a:xfrm>
            <a:off x="1259632" y="1628800"/>
            <a:ext cx="6192688" cy="3672408"/>
          </a:xfrm>
          <a:prstGeom prst="round2DiagRect">
            <a:avLst/>
          </a:prstGeom>
          <a:ln w="57150">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ja-JP" altLang="en-US" dirty="0">
              <a:solidFill>
                <a:prstClr val="black"/>
              </a:solidFill>
            </a:endParaRPr>
          </a:p>
        </p:txBody>
      </p:sp>
      <p:sp>
        <p:nvSpPr>
          <p:cNvPr id="2" name="タイトル 1"/>
          <p:cNvSpPr>
            <a:spLocks noGrp="1"/>
          </p:cNvSpPr>
          <p:nvPr>
            <p:ph type="title"/>
          </p:nvPr>
        </p:nvSpPr>
        <p:spPr/>
        <p:txBody>
          <a:bodyPr/>
          <a:lstStyle/>
          <a:p>
            <a:r>
              <a:rPr kumimoji="1" lang="ja-JP" altLang="en-US" sz="4000" dirty="0" smtClean="0"/>
              <a:t>発表の流れ</a:t>
            </a:r>
            <a:r>
              <a:rPr kumimoji="1" lang="en-US" altLang="ja-JP" dirty="0" smtClean="0"/>
              <a:t>			</a:t>
            </a:r>
            <a:endParaRPr kumimoji="1" lang="ja-JP" altLang="en-US" dirty="0"/>
          </a:p>
        </p:txBody>
      </p:sp>
      <p:sp>
        <p:nvSpPr>
          <p:cNvPr id="3" name="コンテンツ プレースホルダ 2"/>
          <p:cNvSpPr>
            <a:spLocks noGrp="1"/>
          </p:cNvSpPr>
          <p:nvPr>
            <p:ph sz="quarter" idx="1"/>
          </p:nvPr>
        </p:nvSpPr>
        <p:spPr>
          <a:xfrm>
            <a:off x="1439652" y="1916832"/>
            <a:ext cx="5832648" cy="3096344"/>
          </a:xfrm>
        </p:spPr>
        <p:txBody>
          <a:bodyPr>
            <a:normAutofit/>
          </a:bodyPr>
          <a:lstStyle/>
          <a:p>
            <a:pPr>
              <a:buNone/>
            </a:pPr>
            <a:r>
              <a:rPr lang="ja-JP" altLang="en-US" dirty="0" smtClean="0"/>
              <a:t>    １</a:t>
            </a:r>
            <a:r>
              <a:rPr lang="ja-JP" altLang="en-US" sz="3600" dirty="0" smtClean="0"/>
              <a:t>　</a:t>
            </a:r>
            <a:r>
              <a:rPr lang="en-US" altLang="ja-JP" dirty="0" smtClean="0"/>
              <a:t>CRM</a:t>
            </a:r>
            <a:r>
              <a:rPr lang="ja-JP" altLang="en-US" dirty="0" smtClean="0"/>
              <a:t>と社会的背景 </a:t>
            </a:r>
            <a:br>
              <a:rPr lang="ja-JP" altLang="en-US" dirty="0" smtClean="0"/>
            </a:br>
            <a:r>
              <a:rPr lang="ja-JP" altLang="en-US" dirty="0" smtClean="0"/>
              <a:t>２　先行研究と問題意識 </a:t>
            </a:r>
            <a:br>
              <a:rPr lang="ja-JP" altLang="en-US" dirty="0" smtClean="0"/>
            </a:br>
            <a:r>
              <a:rPr lang="ja-JP" altLang="en-US" dirty="0" smtClean="0"/>
              <a:t>３　</a:t>
            </a:r>
            <a:r>
              <a:rPr lang="ja-JP" altLang="en-US" sz="4000" dirty="0" smtClean="0"/>
              <a:t>研究目的 </a:t>
            </a:r>
            <a:r>
              <a:rPr lang="ja-JP" altLang="en-US" dirty="0" smtClean="0"/>
              <a:t/>
            </a:r>
            <a:br>
              <a:rPr lang="ja-JP" altLang="en-US" dirty="0" smtClean="0"/>
            </a:br>
            <a:r>
              <a:rPr lang="ja-JP" altLang="en-US" dirty="0" smtClean="0"/>
              <a:t>４</a:t>
            </a:r>
            <a:r>
              <a:rPr lang="ja-JP" altLang="en-US" sz="2000" dirty="0" smtClean="0"/>
              <a:t>　</a:t>
            </a:r>
            <a:r>
              <a:rPr lang="ja-JP" altLang="en-US" sz="1900" dirty="0"/>
              <a:t> </a:t>
            </a:r>
            <a:r>
              <a:rPr lang="ja-JP" altLang="en-US" dirty="0" smtClean="0"/>
              <a:t>調査</a:t>
            </a:r>
            <a:r>
              <a:rPr lang="ja-JP" altLang="en-US" sz="1900" dirty="0" smtClean="0"/>
              <a:t> </a:t>
            </a:r>
            <a:r>
              <a:rPr lang="ja-JP" altLang="en-US" sz="2000" dirty="0" smtClean="0"/>
              <a:t/>
            </a:r>
            <a:br>
              <a:rPr lang="ja-JP" altLang="en-US" sz="2000" dirty="0" smtClean="0"/>
            </a:br>
            <a:r>
              <a:rPr lang="ja-JP" altLang="en-US" dirty="0" smtClean="0"/>
              <a:t>５　</a:t>
            </a:r>
            <a:r>
              <a:rPr lang="ja-JP" altLang="en-US" sz="2400" dirty="0"/>
              <a:t>結果の</a:t>
            </a:r>
            <a:r>
              <a:rPr lang="ja-JP" altLang="en-US" sz="2400" dirty="0" smtClean="0"/>
              <a:t>分析</a:t>
            </a:r>
            <a:r>
              <a:rPr lang="ja-JP" altLang="en-US" dirty="0" smtClean="0"/>
              <a:t/>
            </a:r>
            <a:br>
              <a:rPr lang="ja-JP" altLang="en-US" dirty="0" smtClean="0"/>
            </a:br>
            <a:r>
              <a:rPr lang="en-US" altLang="ja-JP" sz="2800" dirty="0" smtClean="0"/>
              <a:t>6</a:t>
            </a:r>
            <a:r>
              <a:rPr lang="ja-JP" altLang="en-US" dirty="0" smtClean="0"/>
              <a:t>　考察と今後の課題 </a:t>
            </a:r>
            <a:endParaRPr kumimoji="1" lang="ja-JP" altLang="en-US" dirty="0"/>
          </a:p>
        </p:txBody>
      </p:sp>
      <p:pic>
        <p:nvPicPr>
          <p:cNvPr id="6" name="Picture 40" descr="http://www.wanpug.com/illust/illust2292.png"/>
          <p:cNvPicPr>
            <a:picLocks noChangeAspect="1" noChangeArrowheads="1"/>
          </p:cNvPicPr>
          <p:nvPr/>
        </p:nvPicPr>
        <p:blipFill>
          <a:blip r:embed="rId3" cstate="print"/>
          <a:srcRect/>
          <a:stretch>
            <a:fillRect/>
          </a:stretch>
        </p:blipFill>
        <p:spPr bwMode="auto">
          <a:xfrm>
            <a:off x="7452320" y="5445224"/>
            <a:ext cx="1328049" cy="829221"/>
          </a:xfrm>
          <a:prstGeom prst="rect">
            <a:avLst/>
          </a:prstGeom>
          <a:noFill/>
        </p:spPr>
      </p:pic>
      <p:pic>
        <p:nvPicPr>
          <p:cNvPr id="7" name="Picture 8" descr="http://www.wanpug.com/illust/illust179.png"/>
          <p:cNvPicPr>
            <a:picLocks noChangeAspect="1" noChangeArrowheads="1"/>
          </p:cNvPicPr>
          <p:nvPr/>
        </p:nvPicPr>
        <p:blipFill>
          <a:blip r:embed="rId4" cstate="print"/>
          <a:srcRect/>
          <a:stretch>
            <a:fillRect/>
          </a:stretch>
        </p:blipFill>
        <p:spPr bwMode="auto">
          <a:xfrm>
            <a:off x="3419872" y="188640"/>
            <a:ext cx="2288445" cy="901229"/>
          </a:xfrm>
          <a:prstGeom prst="rect">
            <a:avLst/>
          </a:prstGeom>
          <a:noFill/>
        </p:spPr>
      </p:pic>
      <p:sp>
        <p:nvSpPr>
          <p:cNvPr id="8" name="スライド番号プレースホルダ 7"/>
          <p:cNvSpPr>
            <a:spLocks noGrp="1"/>
          </p:cNvSpPr>
          <p:nvPr>
            <p:ph type="sldNum" sz="quarter" idx="12"/>
          </p:nvPr>
        </p:nvSpPr>
        <p:spPr/>
        <p:txBody>
          <a:bodyPr/>
          <a:lstStyle/>
          <a:p>
            <a:fld id="{9898F95C-9F84-4CE7-9AE2-1F7CA75541B6}" type="slidenum">
              <a:rPr altLang="en-US" smtClean="0">
                <a:solidFill>
                  <a:srgbClr val="676A55"/>
                </a:solidFill>
                <a:ea typeface="ＭＳ Ｐゴシック"/>
              </a:rPr>
              <a:pPr/>
              <a:t>12</a:t>
            </a:fld>
            <a:endParaRPr altLang="en-US" dirty="0">
              <a:solidFill>
                <a:srgbClr val="676A55"/>
              </a:solidFill>
              <a:ea typeface="ＭＳ Ｐゴシック"/>
            </a:endParaRPr>
          </a:p>
        </p:txBody>
      </p:sp>
    </p:spTree>
    <p:extLst>
      <p:ext uri="{BB962C8B-B14F-4D97-AF65-F5344CB8AC3E}">
        <p14:creationId xmlns:p14="http://schemas.microsoft.com/office/powerpoint/2010/main" val="91066772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消費者分類とは</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13</a:t>
            </a:fld>
            <a:endParaRPr kumimoji="1" lang="ja-JP" altLang="en-US"/>
          </a:p>
        </p:txBody>
      </p:sp>
      <p:sp>
        <p:nvSpPr>
          <p:cNvPr id="5" name="テキスト ボックス 4"/>
          <p:cNvSpPr txBox="1"/>
          <p:nvPr/>
        </p:nvSpPr>
        <p:spPr>
          <a:xfrm>
            <a:off x="683568" y="1196752"/>
            <a:ext cx="7416824" cy="369332"/>
          </a:xfrm>
          <a:prstGeom prst="rect">
            <a:avLst/>
          </a:prstGeom>
          <a:noFill/>
        </p:spPr>
        <p:txBody>
          <a:bodyPr wrap="square" rtlCol="0">
            <a:spAutoFit/>
          </a:bodyPr>
          <a:lstStyle/>
          <a:p>
            <a:r>
              <a:rPr kumimoji="1" lang="ja-JP" altLang="en-US" dirty="0" smtClean="0"/>
              <a:t>消費者分類をする必要性があるとしたが、消費者分類には何が必要なのか</a:t>
            </a:r>
            <a:endParaRPr kumimoji="1" lang="ja-JP" altLang="en-US" dirty="0"/>
          </a:p>
        </p:txBody>
      </p:sp>
      <p:pic>
        <p:nvPicPr>
          <p:cNvPr id="6"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1979712" y="3682603"/>
            <a:ext cx="329180" cy="538485"/>
          </a:xfrm>
          <a:prstGeom prst="rect">
            <a:avLst/>
          </a:prstGeom>
          <a:noFill/>
        </p:spPr>
      </p:pic>
      <p:pic>
        <p:nvPicPr>
          <p:cNvPr id="7"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971600" y="3682603"/>
            <a:ext cx="329180" cy="538485"/>
          </a:xfrm>
          <a:prstGeom prst="rect">
            <a:avLst/>
          </a:prstGeom>
          <a:noFill/>
        </p:spPr>
      </p:pic>
      <p:pic>
        <p:nvPicPr>
          <p:cNvPr id="8"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467544" y="3682603"/>
            <a:ext cx="329180" cy="538485"/>
          </a:xfrm>
          <a:prstGeom prst="rect">
            <a:avLst/>
          </a:prstGeom>
          <a:noFill/>
        </p:spPr>
      </p:pic>
      <p:pic>
        <p:nvPicPr>
          <p:cNvPr id="9"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2483768" y="3682603"/>
            <a:ext cx="329180" cy="538485"/>
          </a:xfrm>
          <a:prstGeom prst="rect">
            <a:avLst/>
          </a:prstGeom>
          <a:noFill/>
        </p:spPr>
      </p:pic>
      <p:pic>
        <p:nvPicPr>
          <p:cNvPr id="10"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1475656" y="3682603"/>
            <a:ext cx="329180" cy="538485"/>
          </a:xfrm>
          <a:prstGeom prst="rect">
            <a:avLst/>
          </a:prstGeom>
          <a:noFill/>
        </p:spPr>
      </p:pic>
      <p:pic>
        <p:nvPicPr>
          <p:cNvPr id="11"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1979712" y="2780928"/>
            <a:ext cx="344010" cy="562745"/>
          </a:xfrm>
          <a:prstGeom prst="rect">
            <a:avLst/>
          </a:prstGeom>
          <a:noFill/>
        </p:spPr>
      </p:pic>
      <p:pic>
        <p:nvPicPr>
          <p:cNvPr id="12"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971600" y="2780928"/>
            <a:ext cx="344010" cy="562745"/>
          </a:xfrm>
          <a:prstGeom prst="rect">
            <a:avLst/>
          </a:prstGeom>
          <a:noFill/>
        </p:spPr>
      </p:pic>
      <p:pic>
        <p:nvPicPr>
          <p:cNvPr id="13"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2483768" y="2780928"/>
            <a:ext cx="344010" cy="562745"/>
          </a:xfrm>
          <a:prstGeom prst="rect">
            <a:avLst/>
          </a:prstGeom>
          <a:noFill/>
        </p:spPr>
      </p:pic>
      <p:pic>
        <p:nvPicPr>
          <p:cNvPr id="14"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467544" y="2780928"/>
            <a:ext cx="344010" cy="562745"/>
          </a:xfrm>
          <a:prstGeom prst="rect">
            <a:avLst/>
          </a:prstGeom>
          <a:noFill/>
        </p:spPr>
      </p:pic>
      <p:pic>
        <p:nvPicPr>
          <p:cNvPr id="15"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1475656" y="2780928"/>
            <a:ext cx="344010" cy="562745"/>
          </a:xfrm>
          <a:prstGeom prst="rect">
            <a:avLst/>
          </a:prstGeom>
          <a:noFill/>
        </p:spPr>
      </p:pic>
      <p:sp>
        <p:nvSpPr>
          <p:cNvPr id="16" name="角丸四角形 15"/>
          <p:cNvSpPr/>
          <p:nvPr/>
        </p:nvSpPr>
        <p:spPr>
          <a:xfrm>
            <a:off x="971600" y="4509120"/>
            <a:ext cx="1296144" cy="504056"/>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消費者</a:t>
            </a:r>
            <a:endParaRPr kumimoji="1" lang="ja-JP" altLang="en-US" dirty="0">
              <a:solidFill>
                <a:schemeClr val="tx1"/>
              </a:solidFill>
            </a:endParaRPr>
          </a:p>
        </p:txBody>
      </p:sp>
      <p:grpSp>
        <p:nvGrpSpPr>
          <p:cNvPr id="45" name="グループ化 44"/>
          <p:cNvGrpSpPr/>
          <p:nvPr/>
        </p:nvGrpSpPr>
        <p:grpSpPr>
          <a:xfrm>
            <a:off x="5220072" y="1772816"/>
            <a:ext cx="2520280" cy="1008112"/>
            <a:chOff x="5220072" y="1772816"/>
            <a:chExt cx="2520280" cy="1008112"/>
          </a:xfrm>
        </p:grpSpPr>
        <p:sp>
          <p:nvSpPr>
            <p:cNvPr id="23" name="角丸四角形 22"/>
            <p:cNvSpPr/>
            <p:nvPr/>
          </p:nvSpPr>
          <p:spPr>
            <a:xfrm>
              <a:off x="5220072" y="2420888"/>
              <a:ext cx="2520280" cy="360040"/>
            </a:xfrm>
            <a:prstGeom prst="round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消費者グループ（</a:t>
              </a:r>
              <a:r>
                <a:rPr kumimoji="1" lang="en-US" altLang="ja-JP" dirty="0" smtClean="0">
                  <a:solidFill>
                    <a:schemeClr val="tx1"/>
                  </a:solidFill>
                </a:rPr>
                <a:t>A</a:t>
              </a:r>
              <a:r>
                <a:rPr kumimoji="1" lang="ja-JP" altLang="en-US" dirty="0" smtClean="0">
                  <a:solidFill>
                    <a:schemeClr val="tx1"/>
                  </a:solidFill>
                </a:rPr>
                <a:t>）</a:t>
              </a:r>
              <a:endParaRPr kumimoji="1" lang="ja-JP" altLang="en-US" dirty="0">
                <a:solidFill>
                  <a:schemeClr val="tx1"/>
                </a:solidFill>
              </a:endParaRPr>
            </a:p>
          </p:txBody>
        </p:sp>
        <p:pic>
          <p:nvPicPr>
            <p:cNvPr id="24"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6588224" y="1772816"/>
              <a:ext cx="344010" cy="562745"/>
            </a:xfrm>
            <a:prstGeom prst="rect">
              <a:avLst/>
            </a:prstGeom>
            <a:noFill/>
          </p:spPr>
        </p:pic>
        <p:pic>
          <p:nvPicPr>
            <p:cNvPr id="25"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5436096" y="1772816"/>
              <a:ext cx="344010" cy="562745"/>
            </a:xfrm>
            <a:prstGeom prst="rect">
              <a:avLst/>
            </a:prstGeom>
            <a:noFill/>
          </p:spPr>
        </p:pic>
        <p:pic>
          <p:nvPicPr>
            <p:cNvPr id="26"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7164288" y="1772816"/>
              <a:ext cx="344010" cy="562745"/>
            </a:xfrm>
            <a:prstGeom prst="rect">
              <a:avLst/>
            </a:prstGeom>
            <a:noFill/>
          </p:spPr>
        </p:pic>
        <p:pic>
          <p:nvPicPr>
            <p:cNvPr id="27"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6012160" y="1772816"/>
              <a:ext cx="329180" cy="538485"/>
            </a:xfrm>
            <a:prstGeom prst="rect">
              <a:avLst/>
            </a:prstGeom>
            <a:noFill/>
          </p:spPr>
        </p:pic>
      </p:grpSp>
      <p:grpSp>
        <p:nvGrpSpPr>
          <p:cNvPr id="47" name="グループ化 46"/>
          <p:cNvGrpSpPr/>
          <p:nvPr/>
        </p:nvGrpSpPr>
        <p:grpSpPr>
          <a:xfrm>
            <a:off x="5220072" y="2924944"/>
            <a:ext cx="2520280" cy="1008112"/>
            <a:chOff x="5220072" y="2924944"/>
            <a:chExt cx="2520280" cy="1008112"/>
          </a:xfrm>
        </p:grpSpPr>
        <p:pic>
          <p:nvPicPr>
            <p:cNvPr id="28"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6012160" y="2924944"/>
              <a:ext cx="329180" cy="538485"/>
            </a:xfrm>
            <a:prstGeom prst="rect">
              <a:avLst/>
            </a:prstGeom>
            <a:noFill/>
          </p:spPr>
        </p:pic>
        <p:pic>
          <p:nvPicPr>
            <p:cNvPr id="29"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5436096" y="2924944"/>
              <a:ext cx="329180" cy="538485"/>
            </a:xfrm>
            <a:prstGeom prst="rect">
              <a:avLst/>
            </a:prstGeom>
            <a:noFill/>
          </p:spPr>
        </p:pic>
        <p:pic>
          <p:nvPicPr>
            <p:cNvPr id="30"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6588224" y="2924944"/>
              <a:ext cx="329180" cy="538485"/>
            </a:xfrm>
            <a:prstGeom prst="rect">
              <a:avLst/>
            </a:prstGeom>
            <a:noFill/>
          </p:spPr>
        </p:pic>
        <p:pic>
          <p:nvPicPr>
            <p:cNvPr id="31"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7164288" y="2924944"/>
              <a:ext cx="344010" cy="562745"/>
            </a:xfrm>
            <a:prstGeom prst="rect">
              <a:avLst/>
            </a:prstGeom>
            <a:noFill/>
          </p:spPr>
        </p:pic>
        <p:sp>
          <p:nvSpPr>
            <p:cNvPr id="39" name="角丸四角形 38"/>
            <p:cNvSpPr/>
            <p:nvPr/>
          </p:nvSpPr>
          <p:spPr>
            <a:xfrm>
              <a:off x="5220072" y="3573016"/>
              <a:ext cx="2520280" cy="36004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消費者グループ（</a:t>
              </a:r>
              <a:r>
                <a:rPr lang="en-US" altLang="ja-JP" dirty="0" smtClean="0">
                  <a:solidFill>
                    <a:schemeClr val="tx1"/>
                  </a:solidFill>
                </a:rPr>
                <a:t>B</a:t>
              </a:r>
              <a:r>
                <a:rPr kumimoji="1" lang="ja-JP" altLang="en-US" dirty="0" smtClean="0">
                  <a:solidFill>
                    <a:schemeClr val="tx1"/>
                  </a:solidFill>
                </a:rPr>
                <a:t>）</a:t>
              </a:r>
              <a:endParaRPr kumimoji="1" lang="ja-JP" altLang="en-US" dirty="0">
                <a:solidFill>
                  <a:schemeClr val="tx1"/>
                </a:solidFill>
              </a:endParaRPr>
            </a:p>
          </p:txBody>
        </p:sp>
      </p:grpSp>
      <p:grpSp>
        <p:nvGrpSpPr>
          <p:cNvPr id="48" name="グループ化 47"/>
          <p:cNvGrpSpPr/>
          <p:nvPr/>
        </p:nvGrpSpPr>
        <p:grpSpPr>
          <a:xfrm>
            <a:off x="5220072" y="4077072"/>
            <a:ext cx="2520280" cy="1008112"/>
            <a:chOff x="5220072" y="4077072"/>
            <a:chExt cx="2520280" cy="1008112"/>
          </a:xfrm>
        </p:grpSpPr>
        <p:pic>
          <p:nvPicPr>
            <p:cNvPr id="34"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6012160" y="4077072"/>
              <a:ext cx="344010" cy="562745"/>
            </a:xfrm>
            <a:prstGeom prst="rect">
              <a:avLst/>
            </a:prstGeom>
            <a:noFill/>
          </p:spPr>
        </p:pic>
        <p:pic>
          <p:nvPicPr>
            <p:cNvPr id="35"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5436096" y="4077072"/>
              <a:ext cx="329180" cy="538485"/>
            </a:xfrm>
            <a:prstGeom prst="rect">
              <a:avLst/>
            </a:prstGeom>
            <a:noFill/>
          </p:spPr>
        </p:pic>
        <p:sp>
          <p:nvSpPr>
            <p:cNvPr id="40" name="角丸四角形 39"/>
            <p:cNvSpPr/>
            <p:nvPr/>
          </p:nvSpPr>
          <p:spPr>
            <a:xfrm>
              <a:off x="5220072" y="4725144"/>
              <a:ext cx="2520280" cy="360040"/>
            </a:xfrm>
            <a:prstGeom prst="round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消費者グループ（</a:t>
              </a:r>
              <a:r>
                <a:rPr lang="en-US" altLang="ja-JP" dirty="0" smtClean="0">
                  <a:solidFill>
                    <a:schemeClr val="tx1"/>
                  </a:solidFill>
                </a:rPr>
                <a:t>C</a:t>
              </a:r>
              <a:r>
                <a:rPr kumimoji="1" lang="ja-JP" altLang="en-US" dirty="0" smtClean="0">
                  <a:solidFill>
                    <a:schemeClr val="tx1"/>
                  </a:solidFill>
                </a:rPr>
                <a:t>）</a:t>
              </a:r>
              <a:endParaRPr kumimoji="1" lang="ja-JP" altLang="en-US" dirty="0">
                <a:solidFill>
                  <a:schemeClr val="tx1"/>
                </a:solidFill>
              </a:endParaRPr>
            </a:p>
          </p:txBody>
        </p:sp>
      </p:grpSp>
      <p:sp>
        <p:nvSpPr>
          <p:cNvPr id="41" name="右矢印 40"/>
          <p:cNvSpPr/>
          <p:nvPr/>
        </p:nvSpPr>
        <p:spPr>
          <a:xfrm>
            <a:off x="3131840" y="3501008"/>
            <a:ext cx="1872208" cy="288032"/>
          </a:xfrm>
          <a:prstGeom prst="right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右矢印 42"/>
          <p:cNvSpPr/>
          <p:nvPr/>
        </p:nvSpPr>
        <p:spPr>
          <a:xfrm rot="21188575">
            <a:off x="3142785" y="2603519"/>
            <a:ext cx="1870801" cy="295422"/>
          </a:xfrm>
          <a:prstGeom prst="right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右矢印 43"/>
          <p:cNvSpPr/>
          <p:nvPr/>
        </p:nvSpPr>
        <p:spPr>
          <a:xfrm rot="600997">
            <a:off x="3144196" y="4379808"/>
            <a:ext cx="1851730" cy="304367"/>
          </a:xfrm>
          <a:prstGeom prst="right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p:cNvSpPr/>
          <p:nvPr/>
        </p:nvSpPr>
        <p:spPr>
          <a:xfrm>
            <a:off x="7956376" y="1700808"/>
            <a:ext cx="1008112" cy="1008112"/>
          </a:xfrm>
          <a:prstGeom prst="ellipse">
            <a:avLst/>
          </a:prstGeom>
          <a:solidFill>
            <a:srgbClr val="5BD4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価格</a:t>
            </a:r>
            <a:endParaRPr kumimoji="1" lang="ja-JP" altLang="en-US" dirty="0">
              <a:solidFill>
                <a:schemeClr val="tx1"/>
              </a:solidFill>
            </a:endParaRPr>
          </a:p>
        </p:txBody>
      </p:sp>
      <p:sp>
        <p:nvSpPr>
          <p:cNvPr id="58" name="円/楕円 57"/>
          <p:cNvSpPr/>
          <p:nvPr/>
        </p:nvSpPr>
        <p:spPr>
          <a:xfrm>
            <a:off x="7956376" y="2924944"/>
            <a:ext cx="1008112" cy="1008112"/>
          </a:xfrm>
          <a:prstGeom prst="ellipse">
            <a:avLst/>
          </a:prstGeom>
          <a:solidFill>
            <a:srgbClr val="FF7D7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品質</a:t>
            </a:r>
            <a:endParaRPr kumimoji="1" lang="ja-JP" altLang="en-US" dirty="0">
              <a:solidFill>
                <a:schemeClr val="tx1"/>
              </a:solidFill>
            </a:endParaRPr>
          </a:p>
        </p:txBody>
      </p:sp>
      <p:sp>
        <p:nvSpPr>
          <p:cNvPr id="59" name="円/楕円 58"/>
          <p:cNvSpPr/>
          <p:nvPr/>
        </p:nvSpPr>
        <p:spPr>
          <a:xfrm>
            <a:off x="7956376" y="4149080"/>
            <a:ext cx="1008112" cy="1008112"/>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どちらでもない</a:t>
            </a:r>
            <a:endParaRPr kumimoji="1" lang="ja-JP" altLang="en-US" sz="1100" dirty="0">
              <a:solidFill>
                <a:schemeClr val="tx1"/>
              </a:solidFill>
            </a:endParaRPr>
          </a:p>
        </p:txBody>
      </p:sp>
      <p:sp>
        <p:nvSpPr>
          <p:cNvPr id="61" name="左矢印 60"/>
          <p:cNvSpPr/>
          <p:nvPr/>
        </p:nvSpPr>
        <p:spPr>
          <a:xfrm>
            <a:off x="3995936" y="5661248"/>
            <a:ext cx="648072" cy="360040"/>
          </a:xfrm>
          <a:prstGeom prst="lef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4860032" y="5445224"/>
            <a:ext cx="4104456" cy="7920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購買において何を重視するかを</a:t>
            </a:r>
            <a:endParaRPr lang="en-US" altLang="ja-JP" dirty="0" smtClean="0">
              <a:solidFill>
                <a:schemeClr val="tx1"/>
              </a:solidFill>
            </a:endParaRPr>
          </a:p>
          <a:p>
            <a:pPr algn="ctr"/>
            <a:r>
              <a:rPr lang="ja-JP" altLang="en-US" dirty="0" smtClean="0">
                <a:solidFill>
                  <a:schemeClr val="tx1"/>
                </a:solidFill>
              </a:rPr>
              <a:t>判断するための</a:t>
            </a:r>
            <a:r>
              <a:rPr lang="ja-JP" altLang="en-US" b="1" dirty="0" smtClean="0">
                <a:solidFill>
                  <a:schemeClr val="tx1"/>
                </a:solidFill>
              </a:rPr>
              <a:t>「変数」が必要</a:t>
            </a:r>
            <a:endParaRPr kumimoji="1" lang="ja-JP" altLang="en-US" b="1" dirty="0">
              <a:solidFill>
                <a:schemeClr val="tx1"/>
              </a:solidFill>
            </a:endParaRPr>
          </a:p>
        </p:txBody>
      </p:sp>
      <p:cxnSp>
        <p:nvCxnSpPr>
          <p:cNvPr id="42" name="直線コネクタ 41"/>
          <p:cNvCxnSpPr/>
          <p:nvPr/>
        </p:nvCxnSpPr>
        <p:spPr>
          <a:xfrm>
            <a:off x="4067944" y="2276872"/>
            <a:ext cx="0" cy="2952328"/>
          </a:xfrm>
          <a:prstGeom prst="line">
            <a:avLst/>
          </a:prstGeom>
          <a:ln w="76200">
            <a:solidFill>
              <a:srgbClr val="002060"/>
            </a:solidFill>
            <a:prstDash val="sysDash"/>
          </a:ln>
        </p:spPr>
        <p:style>
          <a:lnRef idx="1">
            <a:schemeClr val="accent1"/>
          </a:lnRef>
          <a:fillRef idx="0">
            <a:schemeClr val="accent1"/>
          </a:fillRef>
          <a:effectRef idx="0">
            <a:schemeClr val="accent1"/>
          </a:effectRef>
          <a:fontRef idx="minor">
            <a:schemeClr val="tx1"/>
          </a:fontRef>
        </p:style>
      </p:cxnSp>
      <p:sp>
        <p:nvSpPr>
          <p:cNvPr id="46" name="角丸四角形吹き出し 45"/>
          <p:cNvSpPr/>
          <p:nvPr/>
        </p:nvSpPr>
        <p:spPr>
          <a:xfrm>
            <a:off x="251520" y="5445224"/>
            <a:ext cx="3528392" cy="792088"/>
          </a:xfrm>
          <a:prstGeom prst="wedgeRoundRectCallout">
            <a:avLst>
              <a:gd name="adj1" fmla="val 53008"/>
              <a:gd name="adj2" fmla="val -117779"/>
              <a:gd name="adj3" fmla="val 16667"/>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買い物をするとき品質と価格</a:t>
            </a:r>
            <a:endParaRPr kumimoji="1" lang="en-US" altLang="ja-JP" dirty="0" smtClean="0">
              <a:solidFill>
                <a:schemeClr val="tx1"/>
              </a:solidFill>
            </a:endParaRPr>
          </a:p>
          <a:p>
            <a:pPr algn="ctr"/>
            <a:r>
              <a:rPr kumimoji="1" lang="ja-JP" altLang="en-US" dirty="0" smtClean="0">
                <a:solidFill>
                  <a:schemeClr val="tx1"/>
                </a:solidFill>
              </a:rPr>
              <a:t>どちらを重視しますか？</a:t>
            </a:r>
            <a:endParaRPr kumimoji="1" lang="ja-JP" altLang="en-US" dirty="0">
              <a:solidFill>
                <a:schemeClr val="tx1"/>
              </a:solidFill>
            </a:endParaRPr>
          </a:p>
        </p:txBody>
      </p:sp>
      <p:sp>
        <p:nvSpPr>
          <p:cNvPr id="49" name="正方形/長方形 48"/>
          <p:cNvSpPr/>
          <p:nvPr/>
        </p:nvSpPr>
        <p:spPr>
          <a:xfrm>
            <a:off x="3563888" y="1916832"/>
            <a:ext cx="1008112" cy="504056"/>
          </a:xfrm>
          <a:prstGeom prst="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質問</a:t>
            </a:r>
            <a:endParaRPr kumimoji="1" lang="ja-JP" altLang="en-US" dirty="0">
              <a:solidFill>
                <a:schemeClr val="tx1"/>
              </a:solidFill>
            </a:endParaRPr>
          </a:p>
        </p:txBody>
      </p:sp>
      <p:grpSp>
        <p:nvGrpSpPr>
          <p:cNvPr id="52" name="グループ化 51"/>
          <p:cNvGrpSpPr/>
          <p:nvPr/>
        </p:nvGrpSpPr>
        <p:grpSpPr>
          <a:xfrm>
            <a:off x="251520" y="1844824"/>
            <a:ext cx="2952328" cy="648072"/>
            <a:chOff x="323528" y="1628800"/>
            <a:chExt cx="2952328" cy="648072"/>
          </a:xfrm>
        </p:grpSpPr>
        <p:sp>
          <p:nvSpPr>
            <p:cNvPr id="51" name="角丸四角形 50"/>
            <p:cNvSpPr/>
            <p:nvPr/>
          </p:nvSpPr>
          <p:spPr>
            <a:xfrm>
              <a:off x="323528" y="1628800"/>
              <a:ext cx="2808312" cy="648072"/>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323528" y="1628800"/>
              <a:ext cx="2952328" cy="648072"/>
            </a:xfrm>
            <a:prstGeom prst="rect">
              <a:avLst/>
            </a:prstGeom>
            <a:noFill/>
          </p:spPr>
          <p:txBody>
            <a:bodyPr wrap="square" rtlCol="0">
              <a:spAutoFit/>
            </a:bodyPr>
            <a:lstStyle/>
            <a:p>
              <a:r>
                <a:rPr kumimoji="1" lang="ja-JP" altLang="en-US" dirty="0" smtClean="0"/>
                <a:t>例：購買において消費者は</a:t>
              </a:r>
              <a:endParaRPr kumimoji="1" lang="en-US" altLang="ja-JP" dirty="0" smtClean="0"/>
            </a:p>
            <a:p>
              <a:r>
                <a:rPr lang="ja-JP" altLang="en-US" dirty="0" smtClean="0"/>
                <a:t>　　 </a:t>
              </a:r>
              <a:r>
                <a:rPr kumimoji="1" lang="ja-JP" altLang="en-US" dirty="0" smtClean="0"/>
                <a:t>何を重視するのか</a:t>
              </a:r>
              <a:endParaRPr kumimoji="1" lang="ja-JP" altLang="en-US" dirty="0"/>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barn(inHorizontal)">
                                      <p:cBhvr>
                                        <p:cTn id="7" dur="500"/>
                                        <p:tgtEl>
                                          <p:spTgt spid="49"/>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strips(downLeft)">
                                      <p:cBhvr>
                                        <p:cTn id="11" dur="500"/>
                                        <p:tgtEl>
                                          <p:spTgt spid="42"/>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strips(downLeft)">
                                      <p:cBhvr>
                                        <p:cTn id="15" dur="500"/>
                                        <p:tgtEl>
                                          <p:spTgt spid="4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3" fill="hold" grpId="0" nodeType="click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strips(upRight)">
                                      <p:cBhvr>
                                        <p:cTn id="20" dur="500"/>
                                        <p:tgtEl>
                                          <p:spTgt spid="43"/>
                                        </p:tgtEl>
                                      </p:cBhvr>
                                    </p:animEffect>
                                  </p:childTnLst>
                                </p:cTn>
                              </p:par>
                            </p:childTnLst>
                          </p:cTn>
                        </p:par>
                        <p:par>
                          <p:cTn id="21" fill="hold">
                            <p:stCondLst>
                              <p:cond delay="500"/>
                            </p:stCondLst>
                            <p:childTnLst>
                              <p:par>
                                <p:cTn id="22" presetID="16" presetClass="entr" presetSubtype="26"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barn(inHorizontal)">
                                      <p:cBhvr>
                                        <p:cTn id="24" dur="500"/>
                                        <p:tgtEl>
                                          <p:spTgt spid="45"/>
                                        </p:tgtEl>
                                      </p:cBhvr>
                                    </p:animEffect>
                                  </p:childTnLst>
                                </p:cTn>
                              </p:par>
                            </p:childTnLst>
                          </p:cTn>
                        </p:par>
                        <p:par>
                          <p:cTn id="25" fill="hold">
                            <p:stCondLst>
                              <p:cond delay="1000"/>
                            </p:stCondLst>
                            <p:childTnLst>
                              <p:par>
                                <p:cTn id="26" presetID="18" presetClass="entr" presetSubtype="3" fill="hold" grpId="0" nodeType="after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strips(upRight)">
                                      <p:cBhvr>
                                        <p:cTn id="28" dur="500"/>
                                        <p:tgtEl>
                                          <p:spTgt spid="56"/>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3" fill="hold" grpId="0"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strips(upRight)">
                                      <p:cBhvr>
                                        <p:cTn id="33" dur="500"/>
                                        <p:tgtEl>
                                          <p:spTgt spid="41"/>
                                        </p:tgtEl>
                                      </p:cBhvr>
                                    </p:animEffect>
                                  </p:childTnLst>
                                </p:cTn>
                              </p:par>
                            </p:childTnLst>
                          </p:cTn>
                        </p:par>
                        <p:par>
                          <p:cTn id="34" fill="hold">
                            <p:stCondLst>
                              <p:cond delay="500"/>
                            </p:stCondLst>
                            <p:childTnLst>
                              <p:par>
                                <p:cTn id="35" presetID="16" presetClass="entr" presetSubtype="26"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barn(inHorizontal)">
                                      <p:cBhvr>
                                        <p:cTn id="37" dur="500"/>
                                        <p:tgtEl>
                                          <p:spTgt spid="47"/>
                                        </p:tgtEl>
                                      </p:cBhvr>
                                    </p:animEffect>
                                  </p:childTnLst>
                                </p:cTn>
                              </p:par>
                            </p:childTnLst>
                          </p:cTn>
                        </p:par>
                        <p:par>
                          <p:cTn id="38" fill="hold">
                            <p:stCondLst>
                              <p:cond delay="1000"/>
                            </p:stCondLst>
                            <p:childTnLst>
                              <p:par>
                                <p:cTn id="39" presetID="18" presetClass="entr" presetSubtype="3"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strips(upRight)">
                                      <p:cBhvr>
                                        <p:cTn id="41" dur="500"/>
                                        <p:tgtEl>
                                          <p:spTgt spid="58"/>
                                        </p:tgtEl>
                                      </p:cBhvr>
                                    </p:animEffect>
                                  </p:childTnLst>
                                </p:cTn>
                              </p:par>
                            </p:childTnLst>
                          </p:cTn>
                        </p:par>
                      </p:childTnLst>
                    </p:cTn>
                  </p:par>
                  <p:par>
                    <p:cTn id="42" fill="hold">
                      <p:stCondLst>
                        <p:cond delay="indefinite"/>
                      </p:stCondLst>
                      <p:childTnLst>
                        <p:par>
                          <p:cTn id="43" fill="hold">
                            <p:stCondLst>
                              <p:cond delay="0"/>
                            </p:stCondLst>
                            <p:childTnLst>
                              <p:par>
                                <p:cTn id="44" presetID="18" presetClass="entr" presetSubtype="6" fill="hold" grpId="0" nodeType="click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strips(downRight)">
                                      <p:cBhvr>
                                        <p:cTn id="46" dur="500"/>
                                        <p:tgtEl>
                                          <p:spTgt spid="44"/>
                                        </p:tgtEl>
                                      </p:cBhvr>
                                    </p:animEffect>
                                  </p:childTnLst>
                                </p:cTn>
                              </p:par>
                            </p:childTnLst>
                          </p:cTn>
                        </p:par>
                        <p:par>
                          <p:cTn id="47" fill="hold">
                            <p:stCondLst>
                              <p:cond delay="500"/>
                            </p:stCondLst>
                            <p:childTnLst>
                              <p:par>
                                <p:cTn id="48" presetID="16" presetClass="entr" presetSubtype="26"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barn(inHorizontal)">
                                      <p:cBhvr>
                                        <p:cTn id="50" dur="500"/>
                                        <p:tgtEl>
                                          <p:spTgt spid="48"/>
                                        </p:tgtEl>
                                      </p:cBhvr>
                                    </p:animEffect>
                                  </p:childTnLst>
                                </p:cTn>
                              </p:par>
                            </p:childTnLst>
                          </p:cTn>
                        </p:par>
                        <p:par>
                          <p:cTn id="51" fill="hold">
                            <p:stCondLst>
                              <p:cond delay="1000"/>
                            </p:stCondLst>
                            <p:childTnLst>
                              <p:par>
                                <p:cTn id="52" presetID="18" presetClass="entr" presetSubtype="3" fill="hold" grpId="0" nodeType="afterEffect">
                                  <p:stCondLst>
                                    <p:cond delay="0"/>
                                  </p:stCondLst>
                                  <p:childTnLst>
                                    <p:set>
                                      <p:cBhvr>
                                        <p:cTn id="53" dur="1" fill="hold">
                                          <p:stCondLst>
                                            <p:cond delay="0"/>
                                          </p:stCondLst>
                                        </p:cTn>
                                        <p:tgtEl>
                                          <p:spTgt spid="59"/>
                                        </p:tgtEl>
                                        <p:attrNameLst>
                                          <p:attrName>style.visibility</p:attrName>
                                        </p:attrNameLst>
                                      </p:cBhvr>
                                      <p:to>
                                        <p:strVal val="visible"/>
                                      </p:to>
                                    </p:set>
                                    <p:animEffect transition="in" filter="strips(upRight)">
                                      <p:cBhvr>
                                        <p:cTn id="54" dur="500"/>
                                        <p:tgtEl>
                                          <p:spTgt spid="59"/>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grpId="0" nodeType="click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randombar(horizontal)">
                                      <p:cBhvr>
                                        <p:cTn id="59" dur="500"/>
                                        <p:tgtEl>
                                          <p:spTgt spid="61"/>
                                        </p:tgtEl>
                                      </p:cBhvr>
                                    </p:animEffect>
                                  </p:childTnLst>
                                </p:cTn>
                              </p:par>
                            </p:childTnLst>
                          </p:cTn>
                        </p:par>
                        <p:par>
                          <p:cTn id="60" fill="hold">
                            <p:stCondLst>
                              <p:cond delay="500"/>
                            </p:stCondLst>
                            <p:childTnLst>
                              <p:par>
                                <p:cTn id="61" presetID="9" presetClass="entr" presetSubtype="0"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dissolve">
                                      <p:cBhvr>
                                        <p:cTn id="6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3" grpId="0" animBg="1"/>
      <p:bldP spid="44" grpId="0" animBg="1"/>
      <p:bldP spid="56" grpId="0" animBg="1"/>
      <p:bldP spid="58" grpId="0" animBg="1"/>
      <p:bldP spid="59" grpId="0" animBg="1"/>
      <p:bldP spid="61" grpId="0" animBg="1"/>
      <p:bldP spid="62" grpId="0" animBg="1"/>
      <p:bldP spid="46" grpId="0" animBg="1"/>
      <p:bldP spid="4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消費者分類に関する先行研究</a:t>
            </a:r>
            <a:endParaRPr kumimoji="1" lang="ja-JP" altLang="en-US" sz="4000" dirty="0"/>
          </a:p>
        </p:txBody>
      </p:sp>
      <p:sp>
        <p:nvSpPr>
          <p:cNvPr id="5" name="テキスト ボックス 4"/>
          <p:cNvSpPr txBox="1"/>
          <p:nvPr/>
        </p:nvSpPr>
        <p:spPr>
          <a:xfrm>
            <a:off x="323528" y="1196752"/>
            <a:ext cx="8784976" cy="400110"/>
          </a:xfrm>
          <a:prstGeom prst="rect">
            <a:avLst/>
          </a:prstGeom>
          <a:noFill/>
        </p:spPr>
        <p:txBody>
          <a:bodyPr wrap="square" rtlCol="0">
            <a:spAutoFit/>
          </a:bodyPr>
          <a:lstStyle/>
          <a:p>
            <a:r>
              <a:rPr kumimoji="1" lang="ja-JP" altLang="en-US" sz="2000" dirty="0" smtClean="0"/>
              <a:t>消費者分類に関する先行研究では、どのような軸を用いて分類をしているのか</a:t>
            </a:r>
            <a:endParaRPr kumimoji="1" lang="ja-JP" altLang="en-US" sz="2000" dirty="0"/>
          </a:p>
        </p:txBody>
      </p:sp>
      <p:grpSp>
        <p:nvGrpSpPr>
          <p:cNvPr id="56" name="グループ化 55"/>
          <p:cNvGrpSpPr/>
          <p:nvPr/>
        </p:nvGrpSpPr>
        <p:grpSpPr>
          <a:xfrm>
            <a:off x="5436096" y="3059668"/>
            <a:ext cx="3384376" cy="1368152"/>
            <a:chOff x="5436096" y="3059668"/>
            <a:chExt cx="3384376" cy="1368152"/>
          </a:xfrm>
        </p:grpSpPr>
        <p:sp>
          <p:nvSpPr>
            <p:cNvPr id="28" name="下矢印 27"/>
            <p:cNvSpPr/>
            <p:nvPr/>
          </p:nvSpPr>
          <p:spPr>
            <a:xfrm>
              <a:off x="6876256" y="3059668"/>
              <a:ext cx="504056" cy="1368152"/>
            </a:xfrm>
            <a:prstGeom prst="downArrow">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5436096" y="3275692"/>
              <a:ext cx="3384376" cy="657364"/>
            </a:xfrm>
            <a:prstGeom prst="rect">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CRM</a:t>
              </a:r>
              <a:r>
                <a:rPr kumimoji="1" lang="ja-JP" altLang="en-US" dirty="0" smtClean="0">
                  <a:solidFill>
                    <a:schemeClr val="tx1"/>
                  </a:solidFill>
                </a:rPr>
                <a:t>を行う企業・</a:t>
              </a:r>
              <a:r>
                <a:rPr lang="ja-JP" altLang="en-US" dirty="0" smtClean="0">
                  <a:solidFill>
                    <a:schemeClr val="tx1"/>
                  </a:solidFill>
                </a:rPr>
                <a:t>製品</a:t>
              </a:r>
              <a:r>
                <a:rPr kumimoji="1" lang="ja-JP" altLang="en-US" dirty="0" smtClean="0">
                  <a:solidFill>
                    <a:schemeClr val="tx1"/>
                  </a:solidFill>
                </a:rPr>
                <a:t>への態度</a:t>
              </a:r>
              <a:endParaRPr kumimoji="1" lang="ja-JP" altLang="en-US" dirty="0">
                <a:solidFill>
                  <a:schemeClr val="tx1"/>
                </a:solidFill>
              </a:endParaRPr>
            </a:p>
          </p:txBody>
        </p:sp>
      </p:grpSp>
      <p:grpSp>
        <p:nvGrpSpPr>
          <p:cNvPr id="55" name="グループ化 54"/>
          <p:cNvGrpSpPr/>
          <p:nvPr/>
        </p:nvGrpSpPr>
        <p:grpSpPr>
          <a:xfrm>
            <a:off x="1043608" y="3059668"/>
            <a:ext cx="3096344" cy="1368152"/>
            <a:chOff x="1043608" y="3059668"/>
            <a:chExt cx="3096344" cy="1368152"/>
          </a:xfrm>
        </p:grpSpPr>
        <p:sp>
          <p:nvSpPr>
            <p:cNvPr id="27" name="下矢印 26"/>
            <p:cNvSpPr/>
            <p:nvPr/>
          </p:nvSpPr>
          <p:spPr>
            <a:xfrm>
              <a:off x="2339752" y="3059668"/>
              <a:ext cx="504056" cy="1368152"/>
            </a:xfrm>
            <a:prstGeom prst="downArrow">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043608" y="3275692"/>
              <a:ext cx="3096344" cy="648072"/>
            </a:xfrm>
            <a:prstGeom prst="rect">
              <a:avLst/>
            </a:prstGeom>
            <a:solidFill>
              <a:srgbClr val="09FF0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社会貢献への関与</a:t>
              </a:r>
              <a:endParaRPr kumimoji="1" lang="ja-JP" altLang="en-US" dirty="0">
                <a:solidFill>
                  <a:schemeClr val="tx1"/>
                </a:solidFill>
              </a:endParaRPr>
            </a:p>
          </p:txBody>
        </p:sp>
      </p:grpSp>
      <p:sp>
        <p:nvSpPr>
          <p:cNvPr id="12" name="角丸四角形 11"/>
          <p:cNvSpPr/>
          <p:nvPr/>
        </p:nvSpPr>
        <p:spPr>
          <a:xfrm>
            <a:off x="1979712" y="5661248"/>
            <a:ext cx="5184576" cy="57606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このよう</a:t>
            </a:r>
            <a:r>
              <a:rPr lang="ja-JP" altLang="en-US" dirty="0" smtClean="0">
                <a:solidFill>
                  <a:schemeClr val="tx1"/>
                </a:solidFill>
              </a:rPr>
              <a:t>に変数</a:t>
            </a:r>
            <a:r>
              <a:rPr kumimoji="1" lang="ja-JP" altLang="en-US" dirty="0" smtClean="0">
                <a:solidFill>
                  <a:schemeClr val="tx1"/>
                </a:solidFill>
              </a:rPr>
              <a:t>（</a:t>
            </a:r>
            <a:r>
              <a:rPr lang="ja-JP" altLang="en-US" dirty="0" smtClean="0">
                <a:solidFill>
                  <a:schemeClr val="tx1"/>
                </a:solidFill>
              </a:rPr>
              <a:t>１，２）</a:t>
            </a:r>
            <a:r>
              <a:rPr kumimoji="1" lang="ja-JP" altLang="en-US" dirty="0" smtClean="0">
                <a:solidFill>
                  <a:schemeClr val="tx1"/>
                </a:solidFill>
              </a:rPr>
              <a:t>が用いられている理由とは？</a:t>
            </a:r>
            <a:endParaRPr kumimoji="1" lang="ja-JP" altLang="en-US" dirty="0">
              <a:solidFill>
                <a:schemeClr val="tx1"/>
              </a:solidFill>
            </a:endParaRPr>
          </a:p>
        </p:txBody>
      </p:sp>
      <p:grpSp>
        <p:nvGrpSpPr>
          <p:cNvPr id="26" name="グループ化 25"/>
          <p:cNvGrpSpPr/>
          <p:nvPr/>
        </p:nvGrpSpPr>
        <p:grpSpPr>
          <a:xfrm>
            <a:off x="1043608" y="1907540"/>
            <a:ext cx="3096344" cy="1008112"/>
            <a:chOff x="611560" y="1700808"/>
            <a:chExt cx="3096344" cy="1008112"/>
          </a:xfrm>
        </p:grpSpPr>
        <p:sp>
          <p:nvSpPr>
            <p:cNvPr id="17" name="円/楕円 16"/>
            <p:cNvSpPr/>
            <p:nvPr/>
          </p:nvSpPr>
          <p:spPr>
            <a:xfrm>
              <a:off x="611560" y="1700808"/>
              <a:ext cx="3096344" cy="1008112"/>
            </a:xfrm>
            <a:prstGeom prst="ellipse">
              <a:avLst/>
            </a:prstGeom>
            <a:no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436" name="Picture 4" descr="http://kids.wanpug.com/illust/illust4174.png"/>
            <p:cNvPicPr>
              <a:picLocks noChangeAspect="1" noChangeArrowheads="1"/>
            </p:cNvPicPr>
            <p:nvPr/>
          </p:nvPicPr>
          <p:blipFill>
            <a:blip r:embed="rId3" cstate="print"/>
            <a:srcRect/>
            <a:stretch>
              <a:fillRect/>
            </a:stretch>
          </p:blipFill>
          <p:spPr bwMode="auto">
            <a:xfrm>
              <a:off x="2339752" y="1844824"/>
              <a:ext cx="512165" cy="732706"/>
            </a:xfrm>
            <a:prstGeom prst="rect">
              <a:avLst/>
            </a:prstGeom>
            <a:noFill/>
          </p:spPr>
        </p:pic>
        <p:pic>
          <p:nvPicPr>
            <p:cNvPr id="18438" name="Picture 6" descr="http://kids.wanpug.com/illust/illust2006.png"/>
            <p:cNvPicPr>
              <a:picLocks noChangeAspect="1" noChangeArrowheads="1"/>
            </p:cNvPicPr>
            <p:nvPr/>
          </p:nvPicPr>
          <p:blipFill>
            <a:blip r:embed="rId4" cstate="print"/>
            <a:srcRect/>
            <a:stretch>
              <a:fillRect/>
            </a:stretch>
          </p:blipFill>
          <p:spPr bwMode="auto">
            <a:xfrm>
              <a:off x="1331640" y="1844824"/>
              <a:ext cx="671716" cy="720080"/>
            </a:xfrm>
            <a:prstGeom prst="rect">
              <a:avLst/>
            </a:prstGeom>
            <a:noFill/>
          </p:spPr>
        </p:pic>
      </p:grpSp>
      <p:sp>
        <p:nvSpPr>
          <p:cNvPr id="18" name="スライド番号プレースホルダ 17"/>
          <p:cNvSpPr>
            <a:spLocks noGrp="1"/>
          </p:cNvSpPr>
          <p:nvPr>
            <p:ph type="sldNum" sz="quarter" idx="12"/>
          </p:nvPr>
        </p:nvSpPr>
        <p:spPr/>
        <p:txBody>
          <a:bodyPr/>
          <a:lstStyle/>
          <a:p>
            <a:fld id="{8441BD20-250E-4BE8-9BBF-C2C08073649B}" type="slidenum">
              <a:rPr kumimoji="1" lang="ja-JP" altLang="en-US" smtClean="0"/>
              <a:pPr/>
              <a:t>14</a:t>
            </a:fld>
            <a:endParaRPr kumimoji="1" lang="ja-JP" altLang="en-US"/>
          </a:p>
        </p:txBody>
      </p:sp>
      <p:grpSp>
        <p:nvGrpSpPr>
          <p:cNvPr id="25" name="グループ化 24"/>
          <p:cNvGrpSpPr/>
          <p:nvPr/>
        </p:nvGrpSpPr>
        <p:grpSpPr>
          <a:xfrm>
            <a:off x="5580112" y="1907540"/>
            <a:ext cx="3096344" cy="1008112"/>
            <a:chOff x="763960" y="1853208"/>
            <a:chExt cx="3096344" cy="1008112"/>
          </a:xfrm>
        </p:grpSpPr>
        <p:sp>
          <p:nvSpPr>
            <p:cNvPr id="22" name="円/楕円 21"/>
            <p:cNvSpPr/>
            <p:nvPr/>
          </p:nvSpPr>
          <p:spPr>
            <a:xfrm>
              <a:off x="763960" y="1853208"/>
              <a:ext cx="3096344" cy="1008112"/>
            </a:xfrm>
            <a:prstGeom prst="ellipse">
              <a:avLst/>
            </a:prstGeom>
            <a:no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3" name="Picture 4" descr="http://kids.wanpug.com/illust/illust4174.png"/>
            <p:cNvPicPr>
              <a:picLocks noChangeAspect="1" noChangeArrowheads="1"/>
            </p:cNvPicPr>
            <p:nvPr/>
          </p:nvPicPr>
          <p:blipFill>
            <a:blip r:embed="rId3" cstate="print"/>
            <a:srcRect/>
            <a:stretch>
              <a:fillRect/>
            </a:stretch>
          </p:blipFill>
          <p:spPr bwMode="auto">
            <a:xfrm>
              <a:off x="2492152" y="1997224"/>
              <a:ext cx="512165" cy="732706"/>
            </a:xfrm>
            <a:prstGeom prst="rect">
              <a:avLst/>
            </a:prstGeom>
            <a:noFill/>
          </p:spPr>
        </p:pic>
        <p:pic>
          <p:nvPicPr>
            <p:cNvPr id="24" name="Picture 6" descr="http://kids.wanpug.com/illust/illust2006.png"/>
            <p:cNvPicPr>
              <a:picLocks noChangeAspect="1" noChangeArrowheads="1"/>
            </p:cNvPicPr>
            <p:nvPr/>
          </p:nvPicPr>
          <p:blipFill>
            <a:blip r:embed="rId4" cstate="print"/>
            <a:srcRect/>
            <a:stretch>
              <a:fillRect/>
            </a:stretch>
          </p:blipFill>
          <p:spPr bwMode="auto">
            <a:xfrm>
              <a:off x="1484040" y="1997224"/>
              <a:ext cx="671716" cy="720080"/>
            </a:xfrm>
            <a:prstGeom prst="rect">
              <a:avLst/>
            </a:prstGeom>
            <a:noFill/>
          </p:spPr>
        </p:pic>
      </p:grpSp>
      <p:grpSp>
        <p:nvGrpSpPr>
          <p:cNvPr id="49" name="グループ化 48"/>
          <p:cNvGrpSpPr/>
          <p:nvPr/>
        </p:nvGrpSpPr>
        <p:grpSpPr>
          <a:xfrm>
            <a:off x="1115616" y="4139788"/>
            <a:ext cx="1224136" cy="1233428"/>
            <a:chOff x="611560" y="4005064"/>
            <a:chExt cx="1224136" cy="1233428"/>
          </a:xfrm>
        </p:grpSpPr>
        <p:pic>
          <p:nvPicPr>
            <p:cNvPr id="29" name="Picture 6" descr="http://kids.wanpug.com/illust/illust2006.png"/>
            <p:cNvPicPr>
              <a:picLocks noChangeAspect="1" noChangeArrowheads="1"/>
            </p:cNvPicPr>
            <p:nvPr/>
          </p:nvPicPr>
          <p:blipFill>
            <a:blip r:embed="rId4" cstate="print"/>
            <a:srcRect/>
            <a:stretch>
              <a:fillRect/>
            </a:stretch>
          </p:blipFill>
          <p:spPr bwMode="auto">
            <a:xfrm>
              <a:off x="827584" y="4149080"/>
              <a:ext cx="671716" cy="720080"/>
            </a:xfrm>
            <a:prstGeom prst="rect">
              <a:avLst/>
            </a:prstGeom>
            <a:noFill/>
          </p:spPr>
        </p:pic>
        <p:sp>
          <p:nvSpPr>
            <p:cNvPr id="31" name="円/楕円 30"/>
            <p:cNvSpPr/>
            <p:nvPr/>
          </p:nvSpPr>
          <p:spPr>
            <a:xfrm>
              <a:off x="611560" y="4005064"/>
              <a:ext cx="1224136" cy="1224136"/>
            </a:xfrm>
            <a:prstGeom prst="ellipse">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043608" y="4869160"/>
              <a:ext cx="415498" cy="369332"/>
            </a:xfrm>
            <a:prstGeom prst="rect">
              <a:avLst/>
            </a:prstGeom>
          </p:spPr>
          <p:txBody>
            <a:bodyPr wrap="none">
              <a:spAutoFit/>
            </a:bodyPr>
            <a:lstStyle/>
            <a:p>
              <a:r>
                <a:rPr lang="ja-JP" altLang="en-US" dirty="0" smtClean="0"/>
                <a:t>高</a:t>
              </a:r>
              <a:endParaRPr lang="ja-JP" altLang="en-US" dirty="0"/>
            </a:p>
          </p:txBody>
        </p:sp>
      </p:grpSp>
      <p:grpSp>
        <p:nvGrpSpPr>
          <p:cNvPr id="48" name="グループ化 47"/>
          <p:cNvGrpSpPr/>
          <p:nvPr/>
        </p:nvGrpSpPr>
        <p:grpSpPr>
          <a:xfrm>
            <a:off x="2843808" y="4149080"/>
            <a:ext cx="1224136" cy="1233428"/>
            <a:chOff x="2483768" y="4005064"/>
            <a:chExt cx="1224136" cy="1233428"/>
          </a:xfrm>
        </p:grpSpPr>
        <p:pic>
          <p:nvPicPr>
            <p:cNvPr id="30" name="Picture 4" descr="http://kids.wanpug.com/illust/illust4174.png"/>
            <p:cNvPicPr>
              <a:picLocks noChangeAspect="1" noChangeArrowheads="1"/>
            </p:cNvPicPr>
            <p:nvPr/>
          </p:nvPicPr>
          <p:blipFill>
            <a:blip r:embed="rId3" cstate="print"/>
            <a:srcRect/>
            <a:stretch>
              <a:fillRect/>
            </a:stretch>
          </p:blipFill>
          <p:spPr bwMode="auto">
            <a:xfrm>
              <a:off x="2843808" y="4149080"/>
              <a:ext cx="512165" cy="732706"/>
            </a:xfrm>
            <a:prstGeom prst="rect">
              <a:avLst/>
            </a:prstGeom>
            <a:noFill/>
          </p:spPr>
        </p:pic>
        <p:sp>
          <p:nvSpPr>
            <p:cNvPr id="32" name="円/楕円 31"/>
            <p:cNvSpPr/>
            <p:nvPr/>
          </p:nvSpPr>
          <p:spPr>
            <a:xfrm>
              <a:off x="2483768" y="4005064"/>
              <a:ext cx="1224136" cy="1224136"/>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2915816" y="4869160"/>
              <a:ext cx="415498" cy="369332"/>
            </a:xfrm>
            <a:prstGeom prst="rect">
              <a:avLst/>
            </a:prstGeom>
          </p:spPr>
          <p:txBody>
            <a:bodyPr wrap="none">
              <a:spAutoFit/>
            </a:bodyPr>
            <a:lstStyle/>
            <a:p>
              <a:r>
                <a:rPr lang="ja-JP" altLang="en-US" dirty="0" smtClean="0"/>
                <a:t>低</a:t>
              </a:r>
              <a:endParaRPr lang="ja-JP" altLang="en-US" dirty="0"/>
            </a:p>
          </p:txBody>
        </p:sp>
      </p:grpSp>
      <p:grpSp>
        <p:nvGrpSpPr>
          <p:cNvPr id="47" name="グループ化 46"/>
          <p:cNvGrpSpPr/>
          <p:nvPr/>
        </p:nvGrpSpPr>
        <p:grpSpPr>
          <a:xfrm>
            <a:off x="5652120" y="4139788"/>
            <a:ext cx="1224136" cy="1233428"/>
            <a:chOff x="5220072" y="4005064"/>
            <a:chExt cx="1224136" cy="1233428"/>
          </a:xfrm>
        </p:grpSpPr>
        <p:pic>
          <p:nvPicPr>
            <p:cNvPr id="37" name="Picture 6" descr="http://kids.wanpug.com/illust/illust2006.png"/>
            <p:cNvPicPr>
              <a:picLocks noChangeAspect="1" noChangeArrowheads="1"/>
            </p:cNvPicPr>
            <p:nvPr/>
          </p:nvPicPr>
          <p:blipFill>
            <a:blip r:embed="rId4" cstate="print"/>
            <a:srcRect/>
            <a:stretch>
              <a:fillRect/>
            </a:stretch>
          </p:blipFill>
          <p:spPr bwMode="auto">
            <a:xfrm>
              <a:off x="5436096" y="4149080"/>
              <a:ext cx="671716" cy="720080"/>
            </a:xfrm>
            <a:prstGeom prst="rect">
              <a:avLst/>
            </a:prstGeom>
            <a:noFill/>
          </p:spPr>
        </p:pic>
        <p:sp>
          <p:nvSpPr>
            <p:cNvPr id="38" name="円/楕円 37"/>
            <p:cNvSpPr/>
            <p:nvPr/>
          </p:nvSpPr>
          <p:spPr>
            <a:xfrm>
              <a:off x="5220072" y="4005064"/>
              <a:ext cx="1224136" cy="1224136"/>
            </a:xfrm>
            <a:prstGeom prst="ellipse">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5652120" y="4869160"/>
              <a:ext cx="415498" cy="369332"/>
            </a:xfrm>
            <a:prstGeom prst="rect">
              <a:avLst/>
            </a:prstGeom>
          </p:spPr>
          <p:txBody>
            <a:bodyPr wrap="none">
              <a:spAutoFit/>
            </a:bodyPr>
            <a:lstStyle/>
            <a:p>
              <a:r>
                <a:rPr lang="ja-JP" altLang="en-US" dirty="0" smtClean="0"/>
                <a:t>低</a:t>
              </a:r>
              <a:endParaRPr lang="ja-JP" altLang="en-US" dirty="0"/>
            </a:p>
          </p:txBody>
        </p:sp>
      </p:grpSp>
      <p:grpSp>
        <p:nvGrpSpPr>
          <p:cNvPr id="46" name="グループ化 45"/>
          <p:cNvGrpSpPr/>
          <p:nvPr/>
        </p:nvGrpSpPr>
        <p:grpSpPr>
          <a:xfrm>
            <a:off x="7308304" y="4139788"/>
            <a:ext cx="1224136" cy="1233428"/>
            <a:chOff x="6876256" y="4005064"/>
            <a:chExt cx="1224136" cy="1233428"/>
          </a:xfrm>
        </p:grpSpPr>
        <p:pic>
          <p:nvPicPr>
            <p:cNvPr id="43" name="Picture 4" descr="http://kids.wanpug.com/illust/illust4174.png"/>
            <p:cNvPicPr>
              <a:picLocks noChangeAspect="1" noChangeArrowheads="1"/>
            </p:cNvPicPr>
            <p:nvPr/>
          </p:nvPicPr>
          <p:blipFill>
            <a:blip r:embed="rId3" cstate="print"/>
            <a:srcRect/>
            <a:stretch>
              <a:fillRect/>
            </a:stretch>
          </p:blipFill>
          <p:spPr bwMode="auto">
            <a:xfrm>
              <a:off x="7236296" y="4149080"/>
              <a:ext cx="512165" cy="732706"/>
            </a:xfrm>
            <a:prstGeom prst="rect">
              <a:avLst/>
            </a:prstGeom>
            <a:noFill/>
          </p:spPr>
        </p:pic>
        <p:sp>
          <p:nvSpPr>
            <p:cNvPr id="44" name="円/楕円 43"/>
            <p:cNvSpPr/>
            <p:nvPr/>
          </p:nvSpPr>
          <p:spPr>
            <a:xfrm>
              <a:off x="6876256" y="4005064"/>
              <a:ext cx="1224136" cy="1224136"/>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7308304" y="4869160"/>
              <a:ext cx="415498" cy="369332"/>
            </a:xfrm>
            <a:prstGeom prst="rect">
              <a:avLst/>
            </a:prstGeom>
          </p:spPr>
          <p:txBody>
            <a:bodyPr wrap="none">
              <a:spAutoFit/>
            </a:bodyPr>
            <a:lstStyle/>
            <a:p>
              <a:r>
                <a:rPr lang="ja-JP" altLang="en-US" dirty="0" smtClean="0"/>
                <a:t>高</a:t>
              </a:r>
              <a:endParaRPr lang="ja-JP" altLang="en-US" dirty="0"/>
            </a:p>
          </p:txBody>
        </p:sp>
      </p:grpSp>
      <p:cxnSp>
        <p:nvCxnSpPr>
          <p:cNvPr id="51" name="直線コネクタ 50"/>
          <p:cNvCxnSpPr/>
          <p:nvPr/>
        </p:nvCxnSpPr>
        <p:spPr>
          <a:xfrm>
            <a:off x="4572000" y="1844824"/>
            <a:ext cx="0" cy="3672408"/>
          </a:xfrm>
          <a:prstGeom prst="line">
            <a:avLst/>
          </a:prstGeom>
          <a:ln w="57150">
            <a:solidFill>
              <a:srgbClr val="002060"/>
            </a:solidFill>
            <a:prstDash val="sysDash"/>
          </a:ln>
        </p:spPr>
        <p:style>
          <a:lnRef idx="1">
            <a:schemeClr val="accent1"/>
          </a:lnRef>
          <a:fillRef idx="0">
            <a:schemeClr val="accent1"/>
          </a:fillRef>
          <a:effectRef idx="0">
            <a:schemeClr val="accent1"/>
          </a:effectRef>
          <a:fontRef idx="minor">
            <a:schemeClr val="tx1"/>
          </a:fontRef>
        </p:style>
      </p:cxnSp>
      <p:sp>
        <p:nvSpPr>
          <p:cNvPr id="52" name="角丸四角形 51"/>
          <p:cNvSpPr/>
          <p:nvPr/>
        </p:nvSpPr>
        <p:spPr>
          <a:xfrm>
            <a:off x="179512" y="1628800"/>
            <a:ext cx="1080120" cy="360040"/>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変数（１）</a:t>
            </a:r>
            <a:endParaRPr kumimoji="1" lang="ja-JP" altLang="en-US" dirty="0">
              <a:solidFill>
                <a:schemeClr val="tx1"/>
              </a:solidFill>
            </a:endParaRPr>
          </a:p>
        </p:txBody>
      </p:sp>
      <p:sp>
        <p:nvSpPr>
          <p:cNvPr id="54" name="角丸四角形 53"/>
          <p:cNvSpPr/>
          <p:nvPr/>
        </p:nvSpPr>
        <p:spPr>
          <a:xfrm>
            <a:off x="4716016" y="1628800"/>
            <a:ext cx="1080120" cy="360040"/>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変数</a:t>
            </a:r>
            <a:r>
              <a:rPr kumimoji="1" lang="ja-JP" altLang="en-US" dirty="0" smtClean="0">
                <a:solidFill>
                  <a:schemeClr val="tx1"/>
                </a:solidFill>
              </a:rPr>
              <a:t>（２）</a:t>
            </a:r>
            <a:endParaRPr kumimoji="1" lang="ja-JP" altLang="en-US" dirty="0">
              <a:solidFill>
                <a:schemeClr val="tx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strips(downRight)">
                                      <p:cBhvr>
                                        <p:cTn id="7" dur="500"/>
                                        <p:tgtEl>
                                          <p:spTgt spid="55"/>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circle(in)">
                                      <p:cBhvr>
                                        <p:cTn id="11" dur="1000"/>
                                        <p:tgtEl>
                                          <p:spTgt spid="49"/>
                                        </p:tgtEl>
                                      </p:cBhvr>
                                    </p:animEffect>
                                  </p:childTnLst>
                                </p:cTn>
                              </p:par>
                            </p:childTnLst>
                          </p:cTn>
                        </p:par>
                        <p:par>
                          <p:cTn id="12" fill="hold">
                            <p:stCondLst>
                              <p:cond delay="1500"/>
                            </p:stCondLst>
                            <p:childTnLst>
                              <p:par>
                                <p:cTn id="13" presetID="6" presetClass="entr" presetSubtype="16"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circle(in)">
                                      <p:cBhvr>
                                        <p:cTn id="15" dur="1000"/>
                                        <p:tgtEl>
                                          <p:spTgt spid="48"/>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nodeType="click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strips(downRight)">
                                      <p:cBhvr>
                                        <p:cTn id="20" dur="500"/>
                                        <p:tgtEl>
                                          <p:spTgt spid="56"/>
                                        </p:tgtEl>
                                      </p:cBhvr>
                                    </p:animEffect>
                                  </p:childTnLst>
                                </p:cTn>
                              </p:par>
                            </p:childTnLst>
                          </p:cTn>
                        </p:par>
                        <p:par>
                          <p:cTn id="21" fill="hold">
                            <p:stCondLst>
                              <p:cond delay="500"/>
                            </p:stCondLst>
                            <p:childTnLst>
                              <p:par>
                                <p:cTn id="22" presetID="6" presetClass="entr" presetSubtype="16" fill="hold"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circle(in)">
                                      <p:cBhvr>
                                        <p:cTn id="24" dur="1000"/>
                                        <p:tgtEl>
                                          <p:spTgt spid="47"/>
                                        </p:tgtEl>
                                      </p:cBhvr>
                                    </p:animEffect>
                                  </p:childTnLst>
                                </p:cTn>
                              </p:par>
                            </p:childTnLst>
                          </p:cTn>
                        </p:par>
                        <p:par>
                          <p:cTn id="25" fill="hold">
                            <p:stCondLst>
                              <p:cond delay="1500"/>
                            </p:stCondLst>
                            <p:childTnLst>
                              <p:par>
                                <p:cTn id="26" presetID="6" presetClass="entr" presetSubtype="16"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circle(in)">
                                      <p:cBhvr>
                                        <p:cTn id="28" dur="1000"/>
                                        <p:tgtEl>
                                          <p:spTgt spid="46"/>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6"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arn(inHorizontal)">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nodeType="clickEffect">
                                  <p:stCondLst>
                                    <p:cond delay="0"/>
                                  </p:stCondLst>
                                  <p:childTnLst>
                                    <p:set>
                                      <p:cBhvr>
                                        <p:cTn id="37" dur="1" fill="hold">
                                          <p:stCondLst>
                                            <p:cond delay="0"/>
                                          </p:stCondLst>
                                        </p:cTn>
                                        <p:tgtEl>
                                          <p:spTgt spid="56"/>
                                        </p:tgtEl>
                                        <p:attrNameLst>
                                          <p:attrName>style.visibility</p:attrName>
                                        </p:attrNameLst>
                                      </p:cBhvr>
                                      <p:to>
                                        <p:strVal val="hidden"/>
                                      </p:to>
                                    </p:set>
                                  </p:childTnLst>
                                </p:cTn>
                              </p:par>
                              <p:par>
                                <p:cTn id="38" presetID="1" presetClass="exit" presetSubtype="0" fill="hold" nodeType="withEffect">
                                  <p:stCondLst>
                                    <p:cond delay="0"/>
                                  </p:stCondLst>
                                  <p:childTnLst>
                                    <p:set>
                                      <p:cBhvr>
                                        <p:cTn id="39" dur="1" fill="hold">
                                          <p:stCondLst>
                                            <p:cond delay="0"/>
                                          </p:stCondLst>
                                        </p:cTn>
                                        <p:tgtEl>
                                          <p:spTgt spid="25"/>
                                        </p:tgtEl>
                                        <p:attrNameLst>
                                          <p:attrName>style.visibility</p:attrName>
                                        </p:attrNameLst>
                                      </p:cBhvr>
                                      <p:to>
                                        <p:strVal val="hidden"/>
                                      </p:to>
                                    </p:set>
                                  </p:childTnLst>
                                </p:cTn>
                              </p:par>
                              <p:par>
                                <p:cTn id="40" presetID="1" presetClass="exit" presetSubtype="0" fill="hold" nodeType="withEffect">
                                  <p:stCondLst>
                                    <p:cond delay="0"/>
                                  </p:stCondLst>
                                  <p:childTnLst>
                                    <p:set>
                                      <p:cBhvr>
                                        <p:cTn id="41" dur="1" fill="hold">
                                          <p:stCondLst>
                                            <p:cond delay="0"/>
                                          </p:stCondLst>
                                        </p:cTn>
                                        <p:tgtEl>
                                          <p:spTgt spid="47"/>
                                        </p:tgtEl>
                                        <p:attrNameLst>
                                          <p:attrName>style.visibility</p:attrName>
                                        </p:attrNameLst>
                                      </p:cBhvr>
                                      <p:to>
                                        <p:strVal val="hidden"/>
                                      </p:to>
                                    </p:set>
                                  </p:childTnLst>
                                </p:cTn>
                              </p:par>
                              <p:par>
                                <p:cTn id="42" presetID="1" presetClass="exit" presetSubtype="0" fill="hold" nodeType="withEffect">
                                  <p:stCondLst>
                                    <p:cond delay="0"/>
                                  </p:stCondLst>
                                  <p:childTnLst>
                                    <p:set>
                                      <p:cBhvr>
                                        <p:cTn id="43" dur="1" fill="hold">
                                          <p:stCondLst>
                                            <p:cond delay="0"/>
                                          </p:stCondLst>
                                        </p:cTn>
                                        <p:tgtEl>
                                          <p:spTgt spid="46"/>
                                        </p:tgtEl>
                                        <p:attrNameLst>
                                          <p:attrName>style.visibility</p:attrName>
                                        </p:attrNameLst>
                                      </p:cBhvr>
                                      <p:to>
                                        <p:strVal val="hidden"/>
                                      </p:to>
                                    </p:set>
                                  </p:childTnLst>
                                </p:cTn>
                              </p:par>
                              <p:par>
                                <p:cTn id="44" presetID="1" presetClass="exit" presetSubtype="0" fill="hold" grpId="0" nodeType="withEffect">
                                  <p:stCondLst>
                                    <p:cond delay="0"/>
                                  </p:stCondLst>
                                  <p:childTnLst>
                                    <p:set>
                                      <p:cBhvr>
                                        <p:cTn id="45" dur="1" fill="hold">
                                          <p:stCondLst>
                                            <p:cond delay="0"/>
                                          </p:stCondLst>
                                        </p:cTn>
                                        <p:tgtEl>
                                          <p:spTgt spid="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正方形/長方形 31"/>
          <p:cNvSpPr/>
          <p:nvPr/>
        </p:nvSpPr>
        <p:spPr>
          <a:xfrm>
            <a:off x="3491880" y="3645024"/>
            <a:ext cx="5184576" cy="792088"/>
          </a:xfrm>
          <a:prstGeom prst="rect">
            <a:avLst/>
          </a:prstGeom>
          <a:noFill/>
          <a:ln w="3810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社会的消費の増加</a:t>
            </a:r>
            <a:endParaRPr kumimoji="1" lang="ja-JP" altLang="en-US" dirty="0"/>
          </a:p>
        </p:txBody>
      </p:sp>
      <p:sp>
        <p:nvSpPr>
          <p:cNvPr id="6" name="テキスト ボックス 5"/>
          <p:cNvSpPr txBox="1"/>
          <p:nvPr/>
        </p:nvSpPr>
        <p:spPr>
          <a:xfrm>
            <a:off x="251520" y="1268760"/>
            <a:ext cx="5544616" cy="369332"/>
          </a:xfrm>
          <a:prstGeom prst="rect">
            <a:avLst/>
          </a:prstGeom>
          <a:noFill/>
        </p:spPr>
        <p:txBody>
          <a:bodyPr wrap="square" rtlCol="0">
            <a:spAutoFit/>
          </a:bodyPr>
          <a:lstStyle/>
          <a:p>
            <a:r>
              <a:rPr kumimoji="1" lang="ja-JP" altLang="en-US" dirty="0" smtClean="0"/>
              <a:t>近年の消費者の社会的消費の関心の高まり、</a:t>
            </a:r>
            <a:endParaRPr kumimoji="1" lang="ja-JP" altLang="en-US" dirty="0"/>
          </a:p>
        </p:txBody>
      </p:sp>
      <p:grpSp>
        <p:nvGrpSpPr>
          <p:cNvPr id="15" name="グループ化 14"/>
          <p:cNvGrpSpPr/>
          <p:nvPr/>
        </p:nvGrpSpPr>
        <p:grpSpPr>
          <a:xfrm>
            <a:off x="323528" y="1772816"/>
            <a:ext cx="8568952" cy="1122601"/>
            <a:chOff x="251520" y="2204864"/>
            <a:chExt cx="8640960" cy="1008112"/>
          </a:xfrm>
        </p:grpSpPr>
        <p:sp>
          <p:nvSpPr>
            <p:cNvPr id="13" name="角丸四角形 12"/>
            <p:cNvSpPr/>
            <p:nvPr/>
          </p:nvSpPr>
          <p:spPr>
            <a:xfrm>
              <a:off x="251520" y="2204864"/>
              <a:ext cx="8640960" cy="1008112"/>
            </a:xfrm>
            <a:prstGeom prst="roundRect">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323528" y="2363917"/>
              <a:ext cx="8568952" cy="746247"/>
            </a:xfrm>
            <a:prstGeom prst="rect">
              <a:avLst/>
            </a:prstGeom>
          </p:spPr>
          <p:txBody>
            <a:bodyPr wrap="square">
              <a:spAutoFit/>
            </a:bodyPr>
            <a:lstStyle/>
            <a:p>
              <a:r>
                <a:rPr lang="ja-JP" altLang="en-US" sz="2400" dirty="0" smtClean="0"/>
                <a:t>　　多くの消費者が</a:t>
              </a:r>
              <a:r>
                <a:rPr lang="ja-JP" altLang="en-US" sz="2400" u="sng" dirty="0" smtClean="0"/>
                <a:t>マズローの欲求階層</a:t>
              </a:r>
              <a:r>
                <a:rPr lang="ja-JP" altLang="en-US" sz="2400" dirty="0" smtClean="0"/>
                <a:t>の段階を上がっている</a:t>
              </a:r>
              <a:endParaRPr lang="en-US" altLang="ja-JP" sz="2400" dirty="0" smtClean="0"/>
            </a:p>
            <a:p>
              <a:r>
                <a:rPr lang="ja-JP" altLang="en-US" sz="2400" dirty="0" smtClean="0"/>
                <a:t>　　　　　　　　　　　　　　　　　　　　　　　　（</a:t>
              </a:r>
              <a:r>
                <a:rPr lang="en-US" altLang="ja-JP" sz="2000" dirty="0" smtClean="0"/>
                <a:t>Pringle and Thompson</a:t>
              </a:r>
              <a:r>
                <a:rPr lang="ja-JP" altLang="en-US" sz="2000" dirty="0" smtClean="0"/>
                <a:t>　</a:t>
              </a:r>
              <a:r>
                <a:rPr lang="en-US" altLang="ja-JP" sz="2000" dirty="0" smtClean="0"/>
                <a:t>1999</a:t>
              </a:r>
              <a:r>
                <a:rPr lang="ja-JP" altLang="en-US" sz="2000" dirty="0" smtClean="0"/>
                <a:t>）</a:t>
              </a:r>
              <a:endParaRPr lang="en-US" altLang="ja-JP" sz="2400" dirty="0" smtClean="0"/>
            </a:p>
          </p:txBody>
        </p:sp>
      </p:grpSp>
      <p:sp>
        <p:nvSpPr>
          <p:cNvPr id="14" name="スライド番号プレースホルダ 13"/>
          <p:cNvSpPr>
            <a:spLocks noGrp="1"/>
          </p:cNvSpPr>
          <p:nvPr>
            <p:ph type="sldNum" sz="quarter" idx="12"/>
          </p:nvPr>
        </p:nvSpPr>
        <p:spPr/>
        <p:txBody>
          <a:bodyPr/>
          <a:lstStyle/>
          <a:p>
            <a:fld id="{8441BD20-250E-4BE8-9BBF-C2C08073649B}" type="slidenum">
              <a:rPr kumimoji="1" lang="ja-JP" altLang="en-US" smtClean="0"/>
              <a:pPr/>
              <a:t>15</a:t>
            </a:fld>
            <a:endParaRPr kumimoji="1" lang="ja-JP" altLang="en-US"/>
          </a:p>
        </p:txBody>
      </p:sp>
      <p:sp>
        <p:nvSpPr>
          <p:cNvPr id="26" name="角丸四角形 25"/>
          <p:cNvSpPr/>
          <p:nvPr/>
        </p:nvSpPr>
        <p:spPr>
          <a:xfrm>
            <a:off x="6300192" y="404664"/>
            <a:ext cx="2376264" cy="576064"/>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変数（１）の理由</a:t>
            </a:r>
            <a:endParaRPr kumimoji="1" lang="ja-JP" altLang="en-US" sz="2400" dirty="0">
              <a:solidFill>
                <a:schemeClr val="tx1"/>
              </a:solidFill>
            </a:endParaRPr>
          </a:p>
        </p:txBody>
      </p:sp>
      <p:sp>
        <p:nvSpPr>
          <p:cNvPr id="17" name="右矢印 16"/>
          <p:cNvSpPr/>
          <p:nvPr/>
        </p:nvSpPr>
        <p:spPr>
          <a:xfrm>
            <a:off x="971600" y="3861048"/>
            <a:ext cx="720080" cy="360040"/>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251520" y="2996952"/>
            <a:ext cx="1296144" cy="523220"/>
          </a:xfrm>
          <a:prstGeom prst="rect">
            <a:avLst/>
          </a:prstGeom>
          <a:noFill/>
        </p:spPr>
        <p:txBody>
          <a:bodyPr wrap="square" rtlCol="0">
            <a:spAutoFit/>
          </a:bodyPr>
          <a:lstStyle/>
          <a:p>
            <a:r>
              <a:rPr kumimoji="1" lang="ja-JP" altLang="en-US" sz="2800" b="1" dirty="0" smtClean="0">
                <a:solidFill>
                  <a:srgbClr val="00B050"/>
                </a:solidFill>
              </a:rPr>
              <a:t>なぜ？</a:t>
            </a:r>
            <a:endParaRPr kumimoji="1" lang="ja-JP" altLang="en-US" sz="2800" b="1" dirty="0">
              <a:solidFill>
                <a:srgbClr val="00B050"/>
              </a:solidFill>
            </a:endParaRPr>
          </a:p>
        </p:txBody>
      </p:sp>
      <p:grpSp>
        <p:nvGrpSpPr>
          <p:cNvPr id="37" name="グループ化 36"/>
          <p:cNvGrpSpPr/>
          <p:nvPr/>
        </p:nvGrpSpPr>
        <p:grpSpPr>
          <a:xfrm>
            <a:off x="251520" y="3068960"/>
            <a:ext cx="8640960" cy="400110"/>
            <a:chOff x="251520" y="3068960"/>
            <a:chExt cx="8640960" cy="400110"/>
          </a:xfrm>
        </p:grpSpPr>
        <p:sp>
          <p:nvSpPr>
            <p:cNvPr id="10" name="正方形/長方形 9"/>
            <p:cNvSpPr/>
            <p:nvPr/>
          </p:nvSpPr>
          <p:spPr>
            <a:xfrm>
              <a:off x="1691680" y="3068960"/>
              <a:ext cx="7200800" cy="400110"/>
            </a:xfrm>
            <a:prstGeom prst="rect">
              <a:avLst/>
            </a:prstGeom>
          </p:spPr>
          <p:txBody>
            <a:bodyPr wrap="square">
              <a:spAutoFit/>
            </a:bodyPr>
            <a:lstStyle/>
            <a:p>
              <a:r>
                <a:rPr lang="ja-JP" altLang="en-US" dirty="0" smtClean="0"/>
                <a:t>所得階層間における</a:t>
              </a:r>
              <a:r>
                <a:rPr lang="ja-JP" altLang="en-US" sz="2000" b="1" dirty="0" smtClean="0"/>
                <a:t>耐久消費財の所有率に差がなくなっている</a:t>
              </a:r>
              <a:r>
                <a:rPr lang="ja-JP" altLang="en-US" dirty="0" smtClean="0"/>
                <a:t>から</a:t>
              </a:r>
              <a:endParaRPr lang="ja-JP" altLang="en-US" dirty="0"/>
            </a:p>
          </p:txBody>
        </p:sp>
        <p:cxnSp>
          <p:nvCxnSpPr>
            <p:cNvPr id="21" name="直線コネクタ 20"/>
            <p:cNvCxnSpPr/>
            <p:nvPr/>
          </p:nvCxnSpPr>
          <p:spPr>
            <a:xfrm>
              <a:off x="251520" y="3429000"/>
              <a:ext cx="8640960" cy="0"/>
            </a:xfrm>
            <a:prstGeom prst="line">
              <a:avLst/>
            </a:prstGeom>
            <a:ln w="57150">
              <a:solidFill>
                <a:srgbClr val="09FF0F"/>
              </a:solidFill>
            </a:ln>
          </p:spPr>
          <p:style>
            <a:lnRef idx="1">
              <a:schemeClr val="accent1"/>
            </a:lnRef>
            <a:fillRef idx="0">
              <a:schemeClr val="accent1"/>
            </a:fillRef>
            <a:effectRef idx="0">
              <a:schemeClr val="accent1"/>
            </a:effectRef>
            <a:fontRef idx="minor">
              <a:schemeClr val="tx1"/>
            </a:fontRef>
          </p:style>
        </p:cxnSp>
      </p:grpSp>
      <p:sp>
        <p:nvSpPr>
          <p:cNvPr id="25" name="テキスト ボックス 24"/>
          <p:cNvSpPr txBox="1"/>
          <p:nvPr/>
        </p:nvSpPr>
        <p:spPr>
          <a:xfrm>
            <a:off x="1763688" y="3789040"/>
            <a:ext cx="7200800" cy="523220"/>
          </a:xfrm>
          <a:prstGeom prst="rect">
            <a:avLst/>
          </a:prstGeom>
          <a:noFill/>
        </p:spPr>
        <p:txBody>
          <a:bodyPr wrap="square" rtlCol="0">
            <a:spAutoFit/>
          </a:bodyPr>
          <a:lstStyle/>
          <a:p>
            <a:r>
              <a:rPr kumimoji="1" lang="ja-JP" altLang="en-US" sz="2000" dirty="0" smtClean="0"/>
              <a:t>所有するという　</a:t>
            </a:r>
            <a:r>
              <a:rPr kumimoji="1" lang="ja-JP" altLang="en-US" sz="2800" dirty="0" smtClean="0"/>
              <a:t>基礎的なニーズが満たされている</a:t>
            </a:r>
            <a:endParaRPr kumimoji="1" lang="ja-JP" altLang="en-US" sz="2800" dirty="0"/>
          </a:p>
        </p:txBody>
      </p:sp>
      <p:pic>
        <p:nvPicPr>
          <p:cNvPr id="29" name="図 28" descr="map01_2.wmf"/>
          <p:cNvPicPr>
            <a:picLocks noChangeAspect="1"/>
          </p:cNvPicPr>
          <p:nvPr/>
        </p:nvPicPr>
        <p:blipFill>
          <a:blip r:embed="rId3" cstate="print"/>
          <a:stretch>
            <a:fillRect/>
          </a:stretch>
        </p:blipFill>
        <p:spPr>
          <a:xfrm>
            <a:off x="827584" y="4653136"/>
            <a:ext cx="1944216" cy="1556922"/>
          </a:xfrm>
          <a:prstGeom prst="rect">
            <a:avLst/>
          </a:prstGeom>
        </p:spPr>
      </p:pic>
      <p:sp>
        <p:nvSpPr>
          <p:cNvPr id="36" name="角丸四角形吹き出し 35"/>
          <p:cNvSpPr/>
          <p:nvPr/>
        </p:nvSpPr>
        <p:spPr>
          <a:xfrm>
            <a:off x="3563888" y="5013176"/>
            <a:ext cx="5112568" cy="720080"/>
          </a:xfrm>
          <a:prstGeom prst="wedgeRoundRectCallout">
            <a:avLst>
              <a:gd name="adj1" fmla="val -62484"/>
              <a:gd name="adj2" fmla="val -26216"/>
              <a:gd name="adj3" fmla="val 16667"/>
            </a:avLst>
          </a:prstGeom>
          <a:noFill/>
          <a:ln w="38100">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日本においてもいえる・・・？</a:t>
            </a:r>
            <a:endParaRPr kumimoji="1" lang="ja-JP" altLang="en-US" sz="2800" dirty="0">
              <a:solidFill>
                <a:schemeClr val="tx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strips(upRight)">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dissolve">
                                      <p:cBhvr>
                                        <p:cTn id="17" dur="500"/>
                                        <p:tgtEl>
                                          <p:spTgt spid="17"/>
                                        </p:tgtEl>
                                      </p:cBhvr>
                                    </p:animEffect>
                                  </p:childTnLst>
                                </p:cTn>
                              </p:par>
                            </p:childTnLst>
                          </p:cTn>
                        </p:par>
                        <p:par>
                          <p:cTn id="18" fill="hold">
                            <p:stCondLst>
                              <p:cond delay="500"/>
                            </p:stCondLst>
                            <p:childTnLst>
                              <p:par>
                                <p:cTn id="19" presetID="18" presetClass="entr" presetSubtype="3"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strips(upRight)">
                                      <p:cBhvr>
                                        <p:cTn id="21" dur="500"/>
                                        <p:tgtEl>
                                          <p:spTgt spid="25"/>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6" fill="hold" grpId="0" nodeType="click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barn(inHorizontal)">
                                      <p:cBhvr>
                                        <p:cTn id="26" dur="500"/>
                                        <p:tgtEl>
                                          <p:spTgt spid="32"/>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dissolve">
                                      <p:cBhvr>
                                        <p:cTn id="31" dur="500"/>
                                        <p:tgtEl>
                                          <p:spTgt spid="29"/>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dissolve">
                                      <p:cBhvr>
                                        <p:cTn id="3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7" grpId="0" animBg="1"/>
      <p:bldP spid="16" grpId="0"/>
      <p:bldP spid="25" grpId="0"/>
      <p:bldP spid="3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日本における耐久消費財所有率</a:t>
            </a:r>
            <a:endParaRPr kumimoji="1" lang="ja-JP" altLang="en-US" dirty="0"/>
          </a:p>
        </p:txBody>
      </p:sp>
      <p:sp>
        <p:nvSpPr>
          <p:cNvPr id="3" name="スライド番号プレースホルダー 2"/>
          <p:cNvSpPr>
            <a:spLocks noGrp="1"/>
          </p:cNvSpPr>
          <p:nvPr>
            <p:ph type="sldNum" sz="quarter" idx="12"/>
          </p:nvPr>
        </p:nvSpPr>
        <p:spPr/>
        <p:txBody>
          <a:bodyPr/>
          <a:lstStyle/>
          <a:p>
            <a:fld id="{8441BD20-250E-4BE8-9BBF-C2C08073649B}" type="slidenum">
              <a:rPr kumimoji="1" lang="ja-JP" altLang="en-US" smtClean="0"/>
              <a:pPr/>
              <a:t>16</a:t>
            </a:fld>
            <a:endParaRPr kumimoji="1" lang="ja-JP" altLang="en-US"/>
          </a:p>
        </p:txBody>
      </p:sp>
      <p:pic>
        <p:nvPicPr>
          <p:cNvPr id="2050"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268760"/>
            <a:ext cx="7560840" cy="3793937"/>
          </a:xfrm>
          <a:prstGeom prst="rect">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グループ化 12"/>
          <p:cNvGrpSpPr/>
          <p:nvPr/>
        </p:nvGrpSpPr>
        <p:grpSpPr>
          <a:xfrm>
            <a:off x="1403648" y="5229200"/>
            <a:ext cx="7488832" cy="936104"/>
            <a:chOff x="1043608" y="5229200"/>
            <a:chExt cx="7488832" cy="936104"/>
          </a:xfrm>
        </p:grpSpPr>
        <p:sp>
          <p:nvSpPr>
            <p:cNvPr id="7" name="正方形/長方形 6"/>
            <p:cNvSpPr/>
            <p:nvPr/>
          </p:nvSpPr>
          <p:spPr>
            <a:xfrm>
              <a:off x="1115616" y="5301208"/>
              <a:ext cx="7416824" cy="830997"/>
            </a:xfrm>
            <a:prstGeom prst="rect">
              <a:avLst/>
            </a:prstGeom>
          </p:spPr>
          <p:txBody>
            <a:bodyPr wrap="square">
              <a:spAutoFit/>
            </a:bodyPr>
            <a:lstStyle/>
            <a:p>
              <a:r>
                <a:rPr lang="ja-JP" altLang="en-US" sz="2400" dirty="0" smtClean="0"/>
                <a:t>以上のデータから、日本においても</a:t>
              </a:r>
              <a:endParaRPr lang="en-US" altLang="ja-JP" sz="2400" dirty="0" smtClean="0"/>
            </a:p>
            <a:p>
              <a:r>
                <a:rPr lang="ja-JP" altLang="en-US" sz="2400" dirty="0" smtClean="0"/>
                <a:t>消費者</a:t>
              </a:r>
              <a:r>
                <a:rPr lang="ja-JP" altLang="en-US" sz="2400" dirty="0"/>
                <a:t>が欲求階層を上がっている</a:t>
              </a:r>
              <a:r>
                <a:rPr lang="ja-JP" altLang="en-US" sz="2400" dirty="0" smtClean="0"/>
                <a:t>ということができる</a:t>
              </a:r>
              <a:endParaRPr lang="ja-JP" altLang="en-US" sz="2400" dirty="0"/>
            </a:p>
          </p:txBody>
        </p:sp>
        <p:sp>
          <p:nvSpPr>
            <p:cNvPr id="11" name="正方形/長方形 10"/>
            <p:cNvSpPr/>
            <p:nvPr/>
          </p:nvSpPr>
          <p:spPr>
            <a:xfrm>
              <a:off x="1043608" y="5229200"/>
              <a:ext cx="6984776" cy="936104"/>
            </a:xfrm>
            <a:prstGeom prst="rect">
              <a:avLst/>
            </a:prstGeom>
            <a:noFill/>
            <a:ln w="3810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角丸四角形 13"/>
          <p:cNvSpPr/>
          <p:nvPr/>
        </p:nvSpPr>
        <p:spPr>
          <a:xfrm>
            <a:off x="6300192" y="404664"/>
            <a:ext cx="2376264" cy="576064"/>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変数</a:t>
            </a:r>
            <a:r>
              <a:rPr kumimoji="1" lang="ja-JP" altLang="en-US" sz="2400" dirty="0" smtClean="0">
                <a:solidFill>
                  <a:schemeClr val="tx1"/>
                </a:solidFill>
              </a:rPr>
              <a:t>（１）の理由</a:t>
            </a:r>
            <a:endParaRPr kumimoji="1" lang="ja-JP" altLang="en-US" sz="2400" dirty="0">
              <a:solidFill>
                <a:schemeClr val="tx1"/>
              </a:solidFill>
            </a:endParaRPr>
          </a:p>
        </p:txBody>
      </p:sp>
      <p:sp>
        <p:nvSpPr>
          <p:cNvPr id="9" name="右矢印 8"/>
          <p:cNvSpPr/>
          <p:nvPr/>
        </p:nvSpPr>
        <p:spPr>
          <a:xfrm>
            <a:off x="395536" y="5445224"/>
            <a:ext cx="792088" cy="504056"/>
          </a:xfrm>
          <a:prstGeom prst="rightArrow">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656451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直線コネクタ 24"/>
          <p:cNvCxnSpPr/>
          <p:nvPr/>
        </p:nvCxnSpPr>
        <p:spPr>
          <a:xfrm>
            <a:off x="251520" y="3212976"/>
            <a:ext cx="3816424" cy="0"/>
          </a:xfrm>
          <a:prstGeom prst="line">
            <a:avLst/>
          </a:prstGeom>
          <a:ln w="38100">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076056" y="3212976"/>
            <a:ext cx="3816424" cy="0"/>
          </a:xfrm>
          <a:prstGeom prst="line">
            <a:avLst/>
          </a:prstGeom>
          <a:ln w="38100">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a:xfrm>
            <a:off x="179512" y="134144"/>
            <a:ext cx="5904656" cy="990600"/>
          </a:xfrm>
        </p:spPr>
        <p:txBody>
          <a:bodyPr>
            <a:normAutofit/>
          </a:bodyPr>
          <a:lstStyle/>
          <a:p>
            <a:r>
              <a:rPr kumimoji="1" lang="ja-JP" altLang="en-US" sz="4000" dirty="0" smtClean="0"/>
              <a:t>マズローの欲求階層理論</a:t>
            </a:r>
            <a:endParaRPr kumimoji="1" lang="ja-JP" altLang="en-US" sz="4000" dirty="0"/>
          </a:p>
        </p:txBody>
      </p:sp>
      <p:grpSp>
        <p:nvGrpSpPr>
          <p:cNvPr id="4" name="グループ化 3"/>
          <p:cNvGrpSpPr/>
          <p:nvPr/>
        </p:nvGrpSpPr>
        <p:grpSpPr>
          <a:xfrm>
            <a:off x="2267744" y="1340768"/>
            <a:ext cx="4608512" cy="3168352"/>
            <a:chOff x="1835696" y="1556792"/>
            <a:chExt cx="6264696" cy="4320480"/>
          </a:xfrm>
        </p:grpSpPr>
        <p:sp>
          <p:nvSpPr>
            <p:cNvPr id="5" name="台形 4"/>
            <p:cNvSpPr/>
            <p:nvPr/>
          </p:nvSpPr>
          <p:spPr>
            <a:xfrm>
              <a:off x="1835696" y="4869160"/>
              <a:ext cx="6264696" cy="1008112"/>
            </a:xfrm>
            <a:prstGeom prst="trapezoid">
              <a:avLst>
                <a:gd name="adj" fmla="val 7354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生理的欲求</a:t>
              </a:r>
              <a:endParaRPr kumimoji="1" lang="ja-JP" altLang="en-US" dirty="0"/>
            </a:p>
          </p:txBody>
        </p:sp>
        <p:sp>
          <p:nvSpPr>
            <p:cNvPr id="6" name="台形 5"/>
            <p:cNvSpPr/>
            <p:nvPr/>
          </p:nvSpPr>
          <p:spPr>
            <a:xfrm>
              <a:off x="2555776" y="4077072"/>
              <a:ext cx="4824536" cy="792088"/>
            </a:xfrm>
            <a:prstGeom prst="trapezoid">
              <a:avLst>
                <a:gd name="adj" fmla="val 75451"/>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安全欲求</a:t>
              </a:r>
              <a:endParaRPr kumimoji="1" lang="ja-JP" altLang="en-US" dirty="0"/>
            </a:p>
          </p:txBody>
        </p:sp>
        <p:sp>
          <p:nvSpPr>
            <p:cNvPr id="7" name="台形 6"/>
            <p:cNvSpPr/>
            <p:nvPr/>
          </p:nvSpPr>
          <p:spPr>
            <a:xfrm>
              <a:off x="3131840" y="3212976"/>
              <a:ext cx="3672408" cy="864096"/>
            </a:xfrm>
            <a:prstGeom prst="trapezoid">
              <a:avLst>
                <a:gd name="adj" fmla="val 75805"/>
              </a:avLst>
            </a:prstGeom>
            <a:solidFill>
              <a:schemeClr val="accent6"/>
            </a:solidFill>
            <a:ln>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所属と愛の欲求</a:t>
              </a:r>
              <a:endParaRPr kumimoji="1" lang="ja-JP" altLang="en-US" dirty="0"/>
            </a:p>
          </p:txBody>
        </p:sp>
        <p:sp>
          <p:nvSpPr>
            <p:cNvPr id="8" name="台形 7"/>
            <p:cNvSpPr/>
            <p:nvPr/>
          </p:nvSpPr>
          <p:spPr>
            <a:xfrm>
              <a:off x="3779912" y="2420888"/>
              <a:ext cx="2376264" cy="792088"/>
            </a:xfrm>
            <a:prstGeom prst="trapezoid">
              <a:avLst>
                <a:gd name="adj" fmla="val 67133"/>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承認欲求</a:t>
              </a:r>
              <a:endParaRPr kumimoji="1" lang="ja-JP" altLang="en-US" dirty="0"/>
            </a:p>
          </p:txBody>
        </p:sp>
        <p:sp>
          <p:nvSpPr>
            <p:cNvPr id="9" name="二等辺三角形 8"/>
            <p:cNvSpPr/>
            <p:nvPr/>
          </p:nvSpPr>
          <p:spPr>
            <a:xfrm>
              <a:off x="4355976" y="1556792"/>
              <a:ext cx="1224136" cy="864096"/>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二等辺三角形 9"/>
            <p:cNvSpPr/>
            <p:nvPr/>
          </p:nvSpPr>
          <p:spPr>
            <a:xfrm>
              <a:off x="1835696" y="1556792"/>
              <a:ext cx="6264696" cy="4320480"/>
            </a:xfrm>
            <a:prstGeom prst="triangl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p:nvGrpSpPr>
        <p:grpSpPr>
          <a:xfrm>
            <a:off x="1691680" y="1331476"/>
            <a:ext cx="2880320" cy="441340"/>
            <a:chOff x="1691680" y="1403484"/>
            <a:chExt cx="2880320" cy="441340"/>
          </a:xfrm>
        </p:grpSpPr>
        <p:sp>
          <p:nvSpPr>
            <p:cNvPr id="11" name="テキスト ボックス 10"/>
            <p:cNvSpPr txBox="1"/>
            <p:nvPr/>
          </p:nvSpPr>
          <p:spPr>
            <a:xfrm>
              <a:off x="1691680" y="1403484"/>
              <a:ext cx="1656184" cy="369332"/>
            </a:xfrm>
            <a:prstGeom prst="rect">
              <a:avLst/>
            </a:prstGeom>
            <a:noFill/>
          </p:spPr>
          <p:txBody>
            <a:bodyPr wrap="square" rtlCol="0">
              <a:spAutoFit/>
            </a:bodyPr>
            <a:lstStyle/>
            <a:p>
              <a:r>
                <a:rPr kumimoji="1" lang="ja-JP" altLang="en-US" dirty="0" smtClean="0"/>
                <a:t>自己実現欲求</a:t>
              </a:r>
              <a:endParaRPr kumimoji="1" lang="ja-JP" altLang="en-US" dirty="0"/>
            </a:p>
          </p:txBody>
        </p:sp>
        <p:cxnSp>
          <p:nvCxnSpPr>
            <p:cNvPr id="12" name="直線コネクタ 11"/>
            <p:cNvCxnSpPr/>
            <p:nvPr/>
          </p:nvCxnSpPr>
          <p:spPr>
            <a:xfrm flipH="1">
              <a:off x="3275856" y="1556792"/>
              <a:ext cx="10081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4283968" y="1556792"/>
              <a:ext cx="28803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 name="角丸四角形 18"/>
          <p:cNvSpPr/>
          <p:nvPr/>
        </p:nvSpPr>
        <p:spPr>
          <a:xfrm>
            <a:off x="107504" y="5013176"/>
            <a:ext cx="8965504" cy="1224136"/>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人間の欲求は一次的欲求と二次的欲求のふたつに</a:t>
            </a:r>
            <a:r>
              <a:rPr lang="ja-JP" altLang="en-US" dirty="0" smtClean="0">
                <a:solidFill>
                  <a:schemeClr val="tx1"/>
                </a:solidFill>
              </a:rPr>
              <a:t>分けることができる。</a:t>
            </a:r>
            <a:endParaRPr lang="en-US" altLang="ja-JP" dirty="0" smtClean="0">
              <a:solidFill>
                <a:schemeClr val="tx1"/>
              </a:solidFill>
            </a:endParaRPr>
          </a:p>
          <a:p>
            <a:r>
              <a:rPr lang="ja-JP" altLang="en-US" dirty="0" smtClean="0">
                <a:solidFill>
                  <a:schemeClr val="tx1"/>
                </a:solidFill>
              </a:rPr>
              <a:t>前者は生理的な欲求であり、後者は経験や学習を通じて獲得した社会的な欲求を主とする。</a:t>
            </a:r>
            <a:endParaRPr lang="en-US" altLang="ja-JP" dirty="0" smtClean="0">
              <a:solidFill>
                <a:schemeClr val="tx1"/>
              </a:solidFill>
            </a:endParaRPr>
          </a:p>
          <a:p>
            <a:r>
              <a:rPr kumimoji="1" lang="ja-JP" altLang="en-US" dirty="0" smtClean="0">
                <a:solidFill>
                  <a:schemeClr val="tx1"/>
                </a:solidFill>
              </a:rPr>
              <a:t>基礎的なニーズが満たされると次の段階のニーズが発生する。</a:t>
            </a:r>
            <a:endParaRPr kumimoji="1" lang="ja-JP" altLang="en-US" dirty="0">
              <a:solidFill>
                <a:schemeClr val="tx1"/>
              </a:solidFill>
            </a:endParaRPr>
          </a:p>
        </p:txBody>
      </p:sp>
      <p:sp>
        <p:nvSpPr>
          <p:cNvPr id="23" name="テキスト ボックス 22"/>
          <p:cNvSpPr txBox="1"/>
          <p:nvPr/>
        </p:nvSpPr>
        <p:spPr>
          <a:xfrm>
            <a:off x="395536" y="4653136"/>
            <a:ext cx="2736304" cy="369332"/>
          </a:xfrm>
          <a:prstGeom prst="rect">
            <a:avLst/>
          </a:prstGeom>
          <a:noFill/>
        </p:spPr>
        <p:txBody>
          <a:bodyPr wrap="square" rtlCol="0">
            <a:spAutoFit/>
          </a:bodyPr>
          <a:lstStyle/>
          <a:p>
            <a:r>
              <a:rPr kumimoji="1" lang="ja-JP" altLang="en-US" dirty="0" smtClean="0"/>
              <a:t>マズローの欲求階層理論</a:t>
            </a:r>
            <a:endParaRPr kumimoji="1" lang="ja-JP" altLang="en-US" dirty="0"/>
          </a:p>
        </p:txBody>
      </p:sp>
      <p:cxnSp>
        <p:nvCxnSpPr>
          <p:cNvPr id="18" name="直線矢印コネクタ 17"/>
          <p:cNvCxnSpPr/>
          <p:nvPr/>
        </p:nvCxnSpPr>
        <p:spPr>
          <a:xfrm flipV="1">
            <a:off x="7884368" y="2420888"/>
            <a:ext cx="0" cy="1368152"/>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6876256" y="1484784"/>
            <a:ext cx="2016224" cy="864096"/>
          </a:xfrm>
          <a:prstGeom prst="rect">
            <a:avLst/>
          </a:prstGeom>
          <a:noFill/>
        </p:spPr>
        <p:txBody>
          <a:bodyPr wrap="square" rtlCol="0">
            <a:spAutoFit/>
          </a:bodyPr>
          <a:lstStyle/>
          <a:p>
            <a:pPr algn="ctr"/>
            <a:r>
              <a:rPr lang="ja-JP" altLang="en-US" sz="2400" dirty="0" smtClean="0"/>
              <a:t>二</a:t>
            </a:r>
            <a:r>
              <a:rPr kumimoji="1" lang="ja-JP" altLang="en-US" sz="2400" dirty="0" smtClean="0"/>
              <a:t>次的欲求</a:t>
            </a:r>
            <a:endParaRPr kumimoji="1" lang="en-US" altLang="ja-JP" sz="2400" dirty="0" smtClean="0"/>
          </a:p>
          <a:p>
            <a:pPr algn="ctr"/>
            <a:r>
              <a:rPr lang="ja-JP" altLang="en-US" sz="2400" dirty="0" smtClean="0"/>
              <a:t>（社会的欲求）</a:t>
            </a:r>
            <a:endParaRPr kumimoji="1" lang="ja-JP" altLang="en-US" sz="2400" dirty="0"/>
          </a:p>
        </p:txBody>
      </p:sp>
      <p:sp>
        <p:nvSpPr>
          <p:cNvPr id="21" name="テキスト ボックス 20"/>
          <p:cNvSpPr txBox="1"/>
          <p:nvPr/>
        </p:nvSpPr>
        <p:spPr>
          <a:xfrm>
            <a:off x="6876256" y="3789040"/>
            <a:ext cx="2051720" cy="830997"/>
          </a:xfrm>
          <a:prstGeom prst="rect">
            <a:avLst/>
          </a:prstGeom>
          <a:noFill/>
        </p:spPr>
        <p:txBody>
          <a:bodyPr wrap="square" rtlCol="0">
            <a:spAutoFit/>
          </a:bodyPr>
          <a:lstStyle/>
          <a:p>
            <a:pPr algn="ctr"/>
            <a:r>
              <a:rPr lang="ja-JP" altLang="en-US" sz="2400" dirty="0" smtClean="0"/>
              <a:t>一</a:t>
            </a:r>
            <a:r>
              <a:rPr kumimoji="1" lang="ja-JP" altLang="en-US" sz="2400" dirty="0" smtClean="0"/>
              <a:t>次的欲求</a:t>
            </a:r>
            <a:endParaRPr kumimoji="1" lang="en-US" altLang="ja-JP" sz="2400" dirty="0" smtClean="0"/>
          </a:p>
          <a:p>
            <a:pPr algn="ctr"/>
            <a:r>
              <a:rPr lang="ja-JP" altLang="en-US" sz="2400" dirty="0" smtClean="0"/>
              <a:t>（生理的欲求）</a:t>
            </a:r>
            <a:endParaRPr kumimoji="1" lang="ja-JP" altLang="en-US" sz="2400" dirty="0"/>
          </a:p>
        </p:txBody>
      </p:sp>
      <p:sp>
        <p:nvSpPr>
          <p:cNvPr id="24" name="スライド番号プレースホルダ 23"/>
          <p:cNvSpPr>
            <a:spLocks noGrp="1"/>
          </p:cNvSpPr>
          <p:nvPr>
            <p:ph type="sldNum" sz="quarter" idx="12"/>
          </p:nvPr>
        </p:nvSpPr>
        <p:spPr/>
        <p:txBody>
          <a:bodyPr/>
          <a:lstStyle/>
          <a:p>
            <a:fld id="{8441BD20-250E-4BE8-9BBF-C2C08073649B}" type="slidenum">
              <a:rPr kumimoji="1" lang="ja-JP" altLang="en-US" smtClean="0"/>
              <a:pPr/>
              <a:t>17</a:t>
            </a:fld>
            <a:endParaRPr kumimoji="1" lang="ja-JP" altLang="en-US"/>
          </a:p>
        </p:txBody>
      </p:sp>
      <p:sp>
        <p:nvSpPr>
          <p:cNvPr id="26" name="角丸四角形 25"/>
          <p:cNvSpPr/>
          <p:nvPr/>
        </p:nvSpPr>
        <p:spPr>
          <a:xfrm>
            <a:off x="6300192" y="404664"/>
            <a:ext cx="2376264" cy="576064"/>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変数</a:t>
            </a:r>
            <a:r>
              <a:rPr kumimoji="1" lang="ja-JP" altLang="en-US" sz="2400" dirty="0" smtClean="0">
                <a:solidFill>
                  <a:schemeClr val="tx1"/>
                </a:solidFill>
              </a:rPr>
              <a:t>（１）の理由</a:t>
            </a:r>
            <a:endParaRPr kumimoji="1" lang="ja-JP" altLang="en-US" sz="2400" dirty="0">
              <a:solidFill>
                <a:schemeClr val="tx1"/>
              </a:solidFill>
            </a:endParaRPr>
          </a:p>
        </p:txBody>
      </p:sp>
      <p:sp>
        <p:nvSpPr>
          <p:cNvPr id="27" name="上矢印 26"/>
          <p:cNvSpPr/>
          <p:nvPr/>
        </p:nvSpPr>
        <p:spPr>
          <a:xfrm>
            <a:off x="971600" y="2708920"/>
            <a:ext cx="648072" cy="864096"/>
          </a:xfrm>
          <a:prstGeom prst="upArrow">
            <a:avLst/>
          </a:prstGeom>
          <a:solidFill>
            <a:srgbClr val="00FF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角丸四角形 27"/>
          <p:cNvSpPr/>
          <p:nvPr/>
        </p:nvSpPr>
        <p:spPr>
          <a:xfrm>
            <a:off x="539552" y="1916832"/>
            <a:ext cx="1512168" cy="576064"/>
          </a:xfrm>
          <a:prstGeom prst="roundRect">
            <a:avLst/>
          </a:prstGeom>
          <a:solidFill>
            <a:schemeClr val="bg1"/>
          </a:solidFill>
          <a:ln w="57150">
            <a:solidFill>
              <a:srgbClr val="09FF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消費者</a:t>
            </a:r>
            <a:endParaRPr kumimoji="1" lang="ja-JP" altLang="en-US" dirty="0">
              <a:solidFill>
                <a:schemeClr val="tx1"/>
              </a:solidFill>
            </a:endParaRPr>
          </a:p>
        </p:txBody>
      </p:sp>
      <p:sp>
        <p:nvSpPr>
          <p:cNvPr id="29" name="角丸四角形 28"/>
          <p:cNvSpPr/>
          <p:nvPr/>
        </p:nvSpPr>
        <p:spPr>
          <a:xfrm>
            <a:off x="539552" y="3789040"/>
            <a:ext cx="1512168" cy="576064"/>
          </a:xfrm>
          <a:prstGeom prst="roundRect">
            <a:avLst/>
          </a:prstGeom>
          <a:solidFill>
            <a:schemeClr val="bg1"/>
          </a:solidFill>
          <a:ln w="57150">
            <a:solidFill>
              <a:srgbClr val="09FF0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消費者</a:t>
            </a:r>
            <a:endParaRPr kumimoji="1" lang="ja-JP" altLang="en-US" dirty="0">
              <a:solidFill>
                <a:schemeClr val="tx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strips(upRight)">
                                      <p:cBhvr>
                                        <p:cTn id="7" dur="500"/>
                                        <p:tgtEl>
                                          <p:spTgt spid="27"/>
                                        </p:tgtEl>
                                      </p:cBhvr>
                                    </p:animEffect>
                                  </p:childTnLst>
                                </p:cTn>
                              </p:par>
                            </p:childTnLst>
                          </p:cTn>
                        </p:par>
                        <p:par>
                          <p:cTn id="8" fill="hold">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arn(inHorizontal)">
                                      <p:cBhvr>
                                        <p:cTn id="1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消費者分類に関する先行研究</a:t>
            </a:r>
            <a:endParaRPr kumimoji="1" lang="ja-JP" altLang="en-US" sz="4000" dirty="0"/>
          </a:p>
        </p:txBody>
      </p:sp>
      <p:sp>
        <p:nvSpPr>
          <p:cNvPr id="5" name="テキスト ボックス 4"/>
          <p:cNvSpPr txBox="1"/>
          <p:nvPr/>
        </p:nvSpPr>
        <p:spPr>
          <a:xfrm>
            <a:off x="323528" y="1196752"/>
            <a:ext cx="8784976" cy="400110"/>
          </a:xfrm>
          <a:prstGeom prst="rect">
            <a:avLst/>
          </a:prstGeom>
          <a:noFill/>
        </p:spPr>
        <p:txBody>
          <a:bodyPr wrap="square" rtlCol="0">
            <a:spAutoFit/>
          </a:bodyPr>
          <a:lstStyle/>
          <a:p>
            <a:r>
              <a:rPr kumimoji="1" lang="ja-JP" altLang="en-US" sz="2000" dirty="0" smtClean="0"/>
              <a:t>消費者分類に関する先行研究では、どのような軸を用いて分類をしているのか</a:t>
            </a:r>
            <a:endParaRPr kumimoji="1" lang="ja-JP" altLang="en-US" sz="2000" dirty="0"/>
          </a:p>
        </p:txBody>
      </p:sp>
      <p:grpSp>
        <p:nvGrpSpPr>
          <p:cNvPr id="3" name="グループ化 55"/>
          <p:cNvGrpSpPr/>
          <p:nvPr/>
        </p:nvGrpSpPr>
        <p:grpSpPr>
          <a:xfrm>
            <a:off x="5436096" y="3491716"/>
            <a:ext cx="3384376" cy="1368152"/>
            <a:chOff x="5436096" y="3059668"/>
            <a:chExt cx="3384376" cy="1368152"/>
          </a:xfrm>
        </p:grpSpPr>
        <p:sp>
          <p:nvSpPr>
            <p:cNvPr id="28" name="下矢印 27"/>
            <p:cNvSpPr/>
            <p:nvPr/>
          </p:nvSpPr>
          <p:spPr>
            <a:xfrm>
              <a:off x="6876256" y="3059668"/>
              <a:ext cx="504056" cy="1368152"/>
            </a:xfrm>
            <a:prstGeom prst="downArrow">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5436096" y="3275692"/>
              <a:ext cx="3384376" cy="657364"/>
            </a:xfrm>
            <a:prstGeom prst="rect">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CRM</a:t>
              </a:r>
              <a:r>
                <a:rPr kumimoji="1" lang="ja-JP" altLang="en-US" dirty="0" smtClean="0">
                  <a:solidFill>
                    <a:schemeClr val="tx1"/>
                  </a:solidFill>
                </a:rPr>
                <a:t>を行う企業・</a:t>
              </a:r>
              <a:r>
                <a:rPr lang="ja-JP" altLang="en-US" dirty="0" smtClean="0">
                  <a:solidFill>
                    <a:schemeClr val="tx1"/>
                  </a:solidFill>
                </a:rPr>
                <a:t>製品</a:t>
              </a:r>
              <a:r>
                <a:rPr kumimoji="1" lang="ja-JP" altLang="en-US" dirty="0" smtClean="0">
                  <a:solidFill>
                    <a:schemeClr val="tx1"/>
                  </a:solidFill>
                </a:rPr>
                <a:t>への態度</a:t>
              </a:r>
              <a:endParaRPr kumimoji="1" lang="ja-JP" altLang="en-US" dirty="0">
                <a:solidFill>
                  <a:schemeClr val="tx1"/>
                </a:solidFill>
              </a:endParaRPr>
            </a:p>
          </p:txBody>
        </p:sp>
      </p:grpSp>
      <p:grpSp>
        <p:nvGrpSpPr>
          <p:cNvPr id="4" name="グループ化 54"/>
          <p:cNvGrpSpPr/>
          <p:nvPr/>
        </p:nvGrpSpPr>
        <p:grpSpPr>
          <a:xfrm>
            <a:off x="1043608" y="3491716"/>
            <a:ext cx="3096344" cy="1368152"/>
            <a:chOff x="1043608" y="3059668"/>
            <a:chExt cx="3096344" cy="1368152"/>
          </a:xfrm>
        </p:grpSpPr>
        <p:sp>
          <p:nvSpPr>
            <p:cNvPr id="27" name="下矢印 26"/>
            <p:cNvSpPr/>
            <p:nvPr/>
          </p:nvSpPr>
          <p:spPr>
            <a:xfrm>
              <a:off x="2339752" y="3059668"/>
              <a:ext cx="504056" cy="1368152"/>
            </a:xfrm>
            <a:prstGeom prst="downArrow">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043608" y="3275692"/>
              <a:ext cx="3096344" cy="648072"/>
            </a:xfrm>
            <a:prstGeom prst="rect">
              <a:avLst/>
            </a:prstGeom>
            <a:solidFill>
              <a:srgbClr val="09FF0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社会貢献への関与</a:t>
              </a:r>
              <a:endParaRPr kumimoji="1" lang="ja-JP" altLang="en-US" dirty="0">
                <a:solidFill>
                  <a:schemeClr val="tx1"/>
                </a:solidFill>
              </a:endParaRPr>
            </a:p>
          </p:txBody>
        </p:sp>
      </p:grpSp>
      <p:grpSp>
        <p:nvGrpSpPr>
          <p:cNvPr id="6" name="グループ化 25"/>
          <p:cNvGrpSpPr/>
          <p:nvPr/>
        </p:nvGrpSpPr>
        <p:grpSpPr>
          <a:xfrm>
            <a:off x="1043608" y="2339588"/>
            <a:ext cx="3096344" cy="1008112"/>
            <a:chOff x="611560" y="1700808"/>
            <a:chExt cx="3096344" cy="1008112"/>
          </a:xfrm>
        </p:grpSpPr>
        <p:sp>
          <p:nvSpPr>
            <p:cNvPr id="17" name="円/楕円 16"/>
            <p:cNvSpPr/>
            <p:nvPr/>
          </p:nvSpPr>
          <p:spPr>
            <a:xfrm>
              <a:off x="611560" y="1700808"/>
              <a:ext cx="3096344" cy="1008112"/>
            </a:xfrm>
            <a:prstGeom prst="ellipse">
              <a:avLst/>
            </a:prstGeom>
            <a:no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436" name="Picture 4" descr="http://kids.wanpug.com/illust/illust4174.png"/>
            <p:cNvPicPr>
              <a:picLocks noChangeAspect="1" noChangeArrowheads="1"/>
            </p:cNvPicPr>
            <p:nvPr/>
          </p:nvPicPr>
          <p:blipFill>
            <a:blip r:embed="rId3" cstate="print"/>
            <a:srcRect/>
            <a:stretch>
              <a:fillRect/>
            </a:stretch>
          </p:blipFill>
          <p:spPr bwMode="auto">
            <a:xfrm>
              <a:off x="2339752" y="1844824"/>
              <a:ext cx="512165" cy="732706"/>
            </a:xfrm>
            <a:prstGeom prst="rect">
              <a:avLst/>
            </a:prstGeom>
            <a:noFill/>
          </p:spPr>
        </p:pic>
        <p:pic>
          <p:nvPicPr>
            <p:cNvPr id="18438" name="Picture 6" descr="http://kids.wanpug.com/illust/illust2006.png"/>
            <p:cNvPicPr>
              <a:picLocks noChangeAspect="1" noChangeArrowheads="1"/>
            </p:cNvPicPr>
            <p:nvPr/>
          </p:nvPicPr>
          <p:blipFill>
            <a:blip r:embed="rId4" cstate="print"/>
            <a:srcRect/>
            <a:stretch>
              <a:fillRect/>
            </a:stretch>
          </p:blipFill>
          <p:spPr bwMode="auto">
            <a:xfrm>
              <a:off x="1331640" y="1844824"/>
              <a:ext cx="671716" cy="720080"/>
            </a:xfrm>
            <a:prstGeom prst="rect">
              <a:avLst/>
            </a:prstGeom>
            <a:noFill/>
          </p:spPr>
        </p:pic>
      </p:grpSp>
      <p:sp>
        <p:nvSpPr>
          <p:cNvPr id="18" name="スライド番号プレースホルダ 17"/>
          <p:cNvSpPr>
            <a:spLocks noGrp="1"/>
          </p:cNvSpPr>
          <p:nvPr>
            <p:ph type="sldNum" sz="quarter" idx="12"/>
          </p:nvPr>
        </p:nvSpPr>
        <p:spPr/>
        <p:txBody>
          <a:bodyPr/>
          <a:lstStyle/>
          <a:p>
            <a:fld id="{8441BD20-250E-4BE8-9BBF-C2C08073649B}" type="slidenum">
              <a:rPr kumimoji="1" lang="ja-JP" altLang="en-US" smtClean="0"/>
              <a:pPr/>
              <a:t>18</a:t>
            </a:fld>
            <a:endParaRPr kumimoji="1" lang="ja-JP" altLang="en-US"/>
          </a:p>
        </p:txBody>
      </p:sp>
      <p:grpSp>
        <p:nvGrpSpPr>
          <p:cNvPr id="8" name="グループ化 24"/>
          <p:cNvGrpSpPr/>
          <p:nvPr/>
        </p:nvGrpSpPr>
        <p:grpSpPr>
          <a:xfrm>
            <a:off x="5580112" y="2339588"/>
            <a:ext cx="3096344" cy="1008112"/>
            <a:chOff x="763960" y="1853208"/>
            <a:chExt cx="3096344" cy="1008112"/>
          </a:xfrm>
        </p:grpSpPr>
        <p:sp>
          <p:nvSpPr>
            <p:cNvPr id="22" name="円/楕円 21"/>
            <p:cNvSpPr/>
            <p:nvPr/>
          </p:nvSpPr>
          <p:spPr>
            <a:xfrm>
              <a:off x="763960" y="1853208"/>
              <a:ext cx="3096344" cy="1008112"/>
            </a:xfrm>
            <a:prstGeom prst="ellipse">
              <a:avLst/>
            </a:prstGeom>
            <a:no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3" name="Picture 4" descr="http://kids.wanpug.com/illust/illust4174.png"/>
            <p:cNvPicPr>
              <a:picLocks noChangeAspect="1" noChangeArrowheads="1"/>
            </p:cNvPicPr>
            <p:nvPr/>
          </p:nvPicPr>
          <p:blipFill>
            <a:blip r:embed="rId3" cstate="print"/>
            <a:srcRect/>
            <a:stretch>
              <a:fillRect/>
            </a:stretch>
          </p:blipFill>
          <p:spPr bwMode="auto">
            <a:xfrm>
              <a:off x="2492152" y="1997224"/>
              <a:ext cx="512165" cy="732706"/>
            </a:xfrm>
            <a:prstGeom prst="rect">
              <a:avLst/>
            </a:prstGeom>
            <a:noFill/>
          </p:spPr>
        </p:pic>
        <p:pic>
          <p:nvPicPr>
            <p:cNvPr id="24" name="Picture 6" descr="http://kids.wanpug.com/illust/illust2006.png"/>
            <p:cNvPicPr>
              <a:picLocks noChangeAspect="1" noChangeArrowheads="1"/>
            </p:cNvPicPr>
            <p:nvPr/>
          </p:nvPicPr>
          <p:blipFill>
            <a:blip r:embed="rId4" cstate="print"/>
            <a:srcRect/>
            <a:stretch>
              <a:fillRect/>
            </a:stretch>
          </p:blipFill>
          <p:spPr bwMode="auto">
            <a:xfrm>
              <a:off x="1484040" y="1997224"/>
              <a:ext cx="671716" cy="720080"/>
            </a:xfrm>
            <a:prstGeom prst="rect">
              <a:avLst/>
            </a:prstGeom>
            <a:noFill/>
          </p:spPr>
        </p:pic>
      </p:grpSp>
      <p:grpSp>
        <p:nvGrpSpPr>
          <p:cNvPr id="10" name="グループ化 48"/>
          <p:cNvGrpSpPr/>
          <p:nvPr/>
        </p:nvGrpSpPr>
        <p:grpSpPr>
          <a:xfrm>
            <a:off x="1115616" y="4571836"/>
            <a:ext cx="1224136" cy="1233428"/>
            <a:chOff x="611560" y="4005064"/>
            <a:chExt cx="1224136" cy="1233428"/>
          </a:xfrm>
        </p:grpSpPr>
        <p:pic>
          <p:nvPicPr>
            <p:cNvPr id="29" name="Picture 6" descr="http://kids.wanpug.com/illust/illust2006.png"/>
            <p:cNvPicPr>
              <a:picLocks noChangeAspect="1" noChangeArrowheads="1"/>
            </p:cNvPicPr>
            <p:nvPr/>
          </p:nvPicPr>
          <p:blipFill>
            <a:blip r:embed="rId4" cstate="print"/>
            <a:srcRect/>
            <a:stretch>
              <a:fillRect/>
            </a:stretch>
          </p:blipFill>
          <p:spPr bwMode="auto">
            <a:xfrm>
              <a:off x="827584" y="4149080"/>
              <a:ext cx="671716" cy="720080"/>
            </a:xfrm>
            <a:prstGeom prst="rect">
              <a:avLst/>
            </a:prstGeom>
            <a:noFill/>
          </p:spPr>
        </p:pic>
        <p:sp>
          <p:nvSpPr>
            <p:cNvPr id="31" name="円/楕円 30"/>
            <p:cNvSpPr/>
            <p:nvPr/>
          </p:nvSpPr>
          <p:spPr>
            <a:xfrm>
              <a:off x="611560" y="4005064"/>
              <a:ext cx="1224136" cy="1224136"/>
            </a:xfrm>
            <a:prstGeom prst="ellipse">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043608" y="4869160"/>
              <a:ext cx="415498" cy="369332"/>
            </a:xfrm>
            <a:prstGeom prst="rect">
              <a:avLst/>
            </a:prstGeom>
          </p:spPr>
          <p:txBody>
            <a:bodyPr wrap="none">
              <a:spAutoFit/>
            </a:bodyPr>
            <a:lstStyle/>
            <a:p>
              <a:r>
                <a:rPr lang="ja-JP" altLang="en-US" dirty="0" smtClean="0"/>
                <a:t>高</a:t>
              </a:r>
              <a:endParaRPr lang="ja-JP" altLang="en-US" dirty="0"/>
            </a:p>
          </p:txBody>
        </p:sp>
      </p:grpSp>
      <p:grpSp>
        <p:nvGrpSpPr>
          <p:cNvPr id="11" name="グループ化 47"/>
          <p:cNvGrpSpPr/>
          <p:nvPr/>
        </p:nvGrpSpPr>
        <p:grpSpPr>
          <a:xfrm>
            <a:off x="2843808" y="4581128"/>
            <a:ext cx="1224136" cy="1233428"/>
            <a:chOff x="2483768" y="4005064"/>
            <a:chExt cx="1224136" cy="1233428"/>
          </a:xfrm>
        </p:grpSpPr>
        <p:pic>
          <p:nvPicPr>
            <p:cNvPr id="30" name="Picture 4" descr="http://kids.wanpug.com/illust/illust4174.png"/>
            <p:cNvPicPr>
              <a:picLocks noChangeAspect="1" noChangeArrowheads="1"/>
            </p:cNvPicPr>
            <p:nvPr/>
          </p:nvPicPr>
          <p:blipFill>
            <a:blip r:embed="rId3" cstate="print"/>
            <a:srcRect/>
            <a:stretch>
              <a:fillRect/>
            </a:stretch>
          </p:blipFill>
          <p:spPr bwMode="auto">
            <a:xfrm>
              <a:off x="2843808" y="4149080"/>
              <a:ext cx="512165" cy="732706"/>
            </a:xfrm>
            <a:prstGeom prst="rect">
              <a:avLst/>
            </a:prstGeom>
            <a:noFill/>
          </p:spPr>
        </p:pic>
        <p:sp>
          <p:nvSpPr>
            <p:cNvPr id="32" name="円/楕円 31"/>
            <p:cNvSpPr/>
            <p:nvPr/>
          </p:nvSpPr>
          <p:spPr>
            <a:xfrm>
              <a:off x="2483768" y="4005064"/>
              <a:ext cx="1224136" cy="1224136"/>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2915816" y="4869160"/>
              <a:ext cx="415498" cy="369332"/>
            </a:xfrm>
            <a:prstGeom prst="rect">
              <a:avLst/>
            </a:prstGeom>
          </p:spPr>
          <p:txBody>
            <a:bodyPr wrap="none">
              <a:spAutoFit/>
            </a:bodyPr>
            <a:lstStyle/>
            <a:p>
              <a:r>
                <a:rPr lang="ja-JP" altLang="en-US" dirty="0" smtClean="0"/>
                <a:t>低</a:t>
              </a:r>
              <a:endParaRPr lang="ja-JP" altLang="en-US" dirty="0"/>
            </a:p>
          </p:txBody>
        </p:sp>
      </p:grpSp>
      <p:grpSp>
        <p:nvGrpSpPr>
          <p:cNvPr id="13" name="グループ化 46"/>
          <p:cNvGrpSpPr/>
          <p:nvPr/>
        </p:nvGrpSpPr>
        <p:grpSpPr>
          <a:xfrm>
            <a:off x="5652120" y="4571836"/>
            <a:ext cx="1224136" cy="1233428"/>
            <a:chOff x="5220072" y="4005064"/>
            <a:chExt cx="1224136" cy="1233428"/>
          </a:xfrm>
        </p:grpSpPr>
        <p:pic>
          <p:nvPicPr>
            <p:cNvPr id="37" name="Picture 6" descr="http://kids.wanpug.com/illust/illust2006.png"/>
            <p:cNvPicPr>
              <a:picLocks noChangeAspect="1" noChangeArrowheads="1"/>
            </p:cNvPicPr>
            <p:nvPr/>
          </p:nvPicPr>
          <p:blipFill>
            <a:blip r:embed="rId4" cstate="print"/>
            <a:srcRect/>
            <a:stretch>
              <a:fillRect/>
            </a:stretch>
          </p:blipFill>
          <p:spPr bwMode="auto">
            <a:xfrm>
              <a:off x="5436096" y="4149080"/>
              <a:ext cx="671716" cy="720080"/>
            </a:xfrm>
            <a:prstGeom prst="rect">
              <a:avLst/>
            </a:prstGeom>
            <a:noFill/>
          </p:spPr>
        </p:pic>
        <p:sp>
          <p:nvSpPr>
            <p:cNvPr id="38" name="円/楕円 37"/>
            <p:cNvSpPr/>
            <p:nvPr/>
          </p:nvSpPr>
          <p:spPr>
            <a:xfrm>
              <a:off x="5220072" y="4005064"/>
              <a:ext cx="1224136" cy="1224136"/>
            </a:xfrm>
            <a:prstGeom prst="ellipse">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5652120" y="4869160"/>
              <a:ext cx="415498" cy="369332"/>
            </a:xfrm>
            <a:prstGeom prst="rect">
              <a:avLst/>
            </a:prstGeom>
          </p:spPr>
          <p:txBody>
            <a:bodyPr wrap="none">
              <a:spAutoFit/>
            </a:bodyPr>
            <a:lstStyle/>
            <a:p>
              <a:r>
                <a:rPr lang="ja-JP" altLang="en-US" dirty="0" smtClean="0"/>
                <a:t>低</a:t>
              </a:r>
              <a:endParaRPr lang="ja-JP" altLang="en-US" dirty="0"/>
            </a:p>
          </p:txBody>
        </p:sp>
      </p:grpSp>
      <p:grpSp>
        <p:nvGrpSpPr>
          <p:cNvPr id="14" name="グループ化 45"/>
          <p:cNvGrpSpPr/>
          <p:nvPr/>
        </p:nvGrpSpPr>
        <p:grpSpPr>
          <a:xfrm>
            <a:off x="7308304" y="4571836"/>
            <a:ext cx="1224136" cy="1233428"/>
            <a:chOff x="6876256" y="4005064"/>
            <a:chExt cx="1224136" cy="1233428"/>
          </a:xfrm>
        </p:grpSpPr>
        <p:pic>
          <p:nvPicPr>
            <p:cNvPr id="43" name="Picture 4" descr="http://kids.wanpug.com/illust/illust4174.png"/>
            <p:cNvPicPr>
              <a:picLocks noChangeAspect="1" noChangeArrowheads="1"/>
            </p:cNvPicPr>
            <p:nvPr/>
          </p:nvPicPr>
          <p:blipFill>
            <a:blip r:embed="rId3" cstate="print"/>
            <a:srcRect/>
            <a:stretch>
              <a:fillRect/>
            </a:stretch>
          </p:blipFill>
          <p:spPr bwMode="auto">
            <a:xfrm>
              <a:off x="7236296" y="4149080"/>
              <a:ext cx="512165" cy="732706"/>
            </a:xfrm>
            <a:prstGeom prst="rect">
              <a:avLst/>
            </a:prstGeom>
            <a:noFill/>
          </p:spPr>
        </p:pic>
        <p:sp>
          <p:nvSpPr>
            <p:cNvPr id="44" name="円/楕円 43"/>
            <p:cNvSpPr/>
            <p:nvPr/>
          </p:nvSpPr>
          <p:spPr>
            <a:xfrm>
              <a:off x="6876256" y="4005064"/>
              <a:ext cx="1224136" cy="1224136"/>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7308304" y="4869160"/>
              <a:ext cx="415498" cy="369332"/>
            </a:xfrm>
            <a:prstGeom prst="rect">
              <a:avLst/>
            </a:prstGeom>
          </p:spPr>
          <p:txBody>
            <a:bodyPr wrap="none">
              <a:spAutoFit/>
            </a:bodyPr>
            <a:lstStyle/>
            <a:p>
              <a:r>
                <a:rPr lang="ja-JP" altLang="en-US" dirty="0" smtClean="0"/>
                <a:t>高</a:t>
              </a:r>
              <a:endParaRPr lang="ja-JP" altLang="en-US" dirty="0"/>
            </a:p>
          </p:txBody>
        </p:sp>
      </p:grpSp>
      <p:cxnSp>
        <p:nvCxnSpPr>
          <p:cNvPr id="51" name="直線コネクタ 50"/>
          <p:cNvCxnSpPr/>
          <p:nvPr/>
        </p:nvCxnSpPr>
        <p:spPr>
          <a:xfrm>
            <a:off x="4572000" y="2276872"/>
            <a:ext cx="0" cy="3672408"/>
          </a:xfrm>
          <a:prstGeom prst="line">
            <a:avLst/>
          </a:prstGeom>
          <a:ln w="57150">
            <a:solidFill>
              <a:srgbClr val="002060"/>
            </a:solidFill>
            <a:prstDash val="sysDash"/>
          </a:ln>
        </p:spPr>
        <p:style>
          <a:lnRef idx="1">
            <a:schemeClr val="accent1"/>
          </a:lnRef>
          <a:fillRef idx="0">
            <a:schemeClr val="accent1"/>
          </a:fillRef>
          <a:effectRef idx="0">
            <a:schemeClr val="accent1"/>
          </a:effectRef>
          <a:fontRef idx="minor">
            <a:schemeClr val="tx1"/>
          </a:fontRef>
        </p:style>
      </p:cxnSp>
      <p:sp>
        <p:nvSpPr>
          <p:cNvPr id="52" name="角丸四角形 51"/>
          <p:cNvSpPr/>
          <p:nvPr/>
        </p:nvSpPr>
        <p:spPr>
          <a:xfrm>
            <a:off x="179512" y="1916832"/>
            <a:ext cx="1080120" cy="360040"/>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変数（１）</a:t>
            </a:r>
            <a:endParaRPr kumimoji="1" lang="ja-JP" altLang="en-US" dirty="0">
              <a:solidFill>
                <a:schemeClr val="tx1"/>
              </a:solidFill>
            </a:endParaRPr>
          </a:p>
        </p:txBody>
      </p:sp>
      <p:sp>
        <p:nvSpPr>
          <p:cNvPr id="54" name="角丸四角形 53"/>
          <p:cNvSpPr/>
          <p:nvPr/>
        </p:nvSpPr>
        <p:spPr>
          <a:xfrm>
            <a:off x="4716016" y="1916832"/>
            <a:ext cx="1080120" cy="360040"/>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変数</a:t>
            </a:r>
            <a:r>
              <a:rPr kumimoji="1" lang="ja-JP" altLang="en-US" dirty="0" smtClean="0">
                <a:solidFill>
                  <a:schemeClr val="tx1"/>
                </a:solidFill>
              </a:rPr>
              <a:t>（２）</a:t>
            </a:r>
            <a:endParaRPr kumimoji="1" lang="ja-JP" altLang="en-US" dirty="0">
              <a:solidFill>
                <a:schemeClr val="tx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10"/>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11"/>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88640"/>
            <a:ext cx="6480720" cy="990600"/>
          </a:xfrm>
        </p:spPr>
        <p:txBody>
          <a:bodyPr>
            <a:normAutofit/>
          </a:bodyPr>
          <a:lstStyle/>
          <a:p>
            <a:r>
              <a:rPr kumimoji="1" lang="ja-JP" altLang="en-US" sz="4000" dirty="0" smtClean="0"/>
              <a:t>企業の倫理性に関する調査</a:t>
            </a:r>
            <a:endParaRPr kumimoji="1" lang="ja-JP" altLang="en-US" sz="4000" dirty="0"/>
          </a:p>
        </p:txBody>
      </p:sp>
      <p:sp>
        <p:nvSpPr>
          <p:cNvPr id="4" name="テキスト ボックス 3"/>
          <p:cNvSpPr txBox="1"/>
          <p:nvPr/>
        </p:nvSpPr>
        <p:spPr>
          <a:xfrm>
            <a:off x="323528" y="1484784"/>
            <a:ext cx="3960440" cy="2031325"/>
          </a:xfrm>
          <a:prstGeom prst="rect">
            <a:avLst/>
          </a:prstGeom>
          <a:noFill/>
        </p:spPr>
        <p:txBody>
          <a:bodyPr wrap="square" rtlCol="0">
            <a:spAutoFit/>
          </a:bodyPr>
          <a:lstStyle/>
          <a:p>
            <a:r>
              <a:rPr kumimoji="1" lang="ja-JP" altLang="en-US" dirty="0" smtClean="0"/>
              <a:t>英国の調査では</a:t>
            </a:r>
            <a:r>
              <a:rPr kumimoji="1" lang="en-US" altLang="ja-JP" dirty="0" smtClean="0"/>
              <a:t>3</a:t>
            </a:r>
            <a:r>
              <a:rPr kumimoji="1" lang="ja-JP" altLang="en-US" dirty="0" smtClean="0"/>
              <a:t>割の英国人が倫理的な理由で製品を選択またはボイコットしたという結果が出ており（</a:t>
            </a:r>
            <a:r>
              <a:rPr kumimoji="1" lang="en-US" altLang="ja-JP" dirty="0" smtClean="0"/>
              <a:t>Adkins 1999)</a:t>
            </a:r>
            <a:r>
              <a:rPr kumimoji="1" lang="ja-JP" altLang="en-US" dirty="0" smtClean="0"/>
              <a:t>米国においても</a:t>
            </a:r>
            <a:r>
              <a:rPr kumimoji="1" lang="ja-JP" altLang="en-US" b="1" u="sng" dirty="0" smtClean="0"/>
              <a:t>購買決定に際して企業行動の倫理性は重要な関心事である</a:t>
            </a:r>
            <a:r>
              <a:rPr kumimoji="1" lang="ja-JP" altLang="en-US" dirty="0" smtClean="0"/>
              <a:t>との調査結果が出ている</a:t>
            </a:r>
            <a:endParaRPr kumimoji="1" lang="en-US" altLang="ja-JP" dirty="0" smtClean="0"/>
          </a:p>
          <a:p>
            <a:r>
              <a:rPr lang="ja-JP" altLang="en-US" dirty="0" smtClean="0"/>
              <a:t>　　　　　　　　　　</a:t>
            </a:r>
            <a:r>
              <a:rPr kumimoji="1" lang="ja-JP" altLang="en-US" dirty="0" smtClean="0"/>
              <a:t>（</a:t>
            </a:r>
            <a:r>
              <a:rPr kumimoji="1" lang="en-US" altLang="ja-JP" dirty="0" err="1" smtClean="0"/>
              <a:t>Creyer</a:t>
            </a:r>
            <a:r>
              <a:rPr kumimoji="1" lang="en-US" altLang="ja-JP" dirty="0" smtClean="0"/>
              <a:t> and Ross 1997)</a:t>
            </a:r>
            <a:endParaRPr kumimoji="1" lang="ja-JP" altLang="en-US" dirty="0"/>
          </a:p>
        </p:txBody>
      </p:sp>
      <p:sp>
        <p:nvSpPr>
          <p:cNvPr id="5" name="テキスト ボックス 4"/>
          <p:cNvSpPr txBox="1"/>
          <p:nvPr/>
        </p:nvSpPr>
        <p:spPr>
          <a:xfrm>
            <a:off x="4716016" y="1412776"/>
            <a:ext cx="4283968" cy="1200329"/>
          </a:xfrm>
          <a:prstGeom prst="rect">
            <a:avLst/>
          </a:prstGeom>
          <a:noFill/>
        </p:spPr>
        <p:txBody>
          <a:bodyPr wrap="square" rtlCol="0">
            <a:spAutoFit/>
          </a:bodyPr>
          <a:lstStyle/>
          <a:p>
            <a:r>
              <a:rPr kumimoji="1" lang="en-US" altLang="ja-JP" dirty="0" smtClean="0"/>
              <a:t>4</a:t>
            </a:r>
            <a:r>
              <a:rPr kumimoji="1" lang="ja-JP" altLang="en-US" dirty="0" smtClean="0"/>
              <a:t>割の日本人大学生が反倫理的な企業の製品はどれほど価格や品質の面で優れていても購入しないという結果が出ている</a:t>
            </a:r>
            <a:endParaRPr kumimoji="1" lang="en-US" altLang="ja-JP" dirty="0" smtClean="0"/>
          </a:p>
          <a:p>
            <a:r>
              <a:rPr lang="ja-JP" altLang="en-US" dirty="0" smtClean="0"/>
              <a:t>　　　　　　　　　　　　　　　　　　</a:t>
            </a:r>
            <a:r>
              <a:rPr kumimoji="1" lang="ja-JP" altLang="en-US" dirty="0" smtClean="0"/>
              <a:t>（世良 </a:t>
            </a:r>
            <a:r>
              <a:rPr kumimoji="1" lang="en-US" altLang="ja-JP" dirty="0" smtClean="0"/>
              <a:t>2002</a:t>
            </a:r>
            <a:r>
              <a:rPr kumimoji="1" lang="ja-JP" altLang="en-US" dirty="0" smtClean="0"/>
              <a:t>）</a:t>
            </a:r>
            <a:endParaRPr kumimoji="1" lang="ja-JP" altLang="en-US" dirty="0"/>
          </a:p>
        </p:txBody>
      </p:sp>
      <p:pic>
        <p:nvPicPr>
          <p:cNvPr id="1029" name="Picture 5" descr="C:\Documents and Settings\関根　裕司\デスクトップ\structure01\structure01_1.wmf"/>
          <p:cNvPicPr>
            <a:picLocks noChangeAspect="1" noChangeArrowheads="1"/>
          </p:cNvPicPr>
          <p:nvPr/>
        </p:nvPicPr>
        <p:blipFill>
          <a:blip r:embed="rId2" cstate="print"/>
          <a:srcRect/>
          <a:stretch>
            <a:fillRect/>
          </a:stretch>
        </p:blipFill>
        <p:spPr bwMode="auto">
          <a:xfrm>
            <a:off x="7308304" y="4725144"/>
            <a:ext cx="1273175" cy="1352550"/>
          </a:xfrm>
          <a:prstGeom prst="rect">
            <a:avLst/>
          </a:prstGeom>
          <a:noFill/>
        </p:spPr>
      </p:pic>
      <p:sp>
        <p:nvSpPr>
          <p:cNvPr id="14" name="スライド番号プレースホルダ 13"/>
          <p:cNvSpPr>
            <a:spLocks noGrp="1"/>
          </p:cNvSpPr>
          <p:nvPr>
            <p:ph type="sldNum" sz="quarter" idx="12"/>
          </p:nvPr>
        </p:nvSpPr>
        <p:spPr/>
        <p:txBody>
          <a:bodyPr/>
          <a:lstStyle/>
          <a:p>
            <a:fld id="{8441BD20-250E-4BE8-9BBF-C2C08073649B}" type="slidenum">
              <a:rPr kumimoji="1" lang="ja-JP" altLang="en-US" smtClean="0"/>
              <a:pPr/>
              <a:t>19</a:t>
            </a:fld>
            <a:endParaRPr kumimoji="1" lang="ja-JP" altLang="en-US"/>
          </a:p>
        </p:txBody>
      </p:sp>
      <p:sp>
        <p:nvSpPr>
          <p:cNvPr id="15" name="角丸四角形 14"/>
          <p:cNvSpPr/>
          <p:nvPr/>
        </p:nvSpPr>
        <p:spPr>
          <a:xfrm>
            <a:off x="6516216" y="404664"/>
            <a:ext cx="2483768" cy="576064"/>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変数</a:t>
            </a:r>
            <a:r>
              <a:rPr kumimoji="1" lang="ja-JP" altLang="en-US" sz="2400" dirty="0" smtClean="0">
                <a:solidFill>
                  <a:schemeClr val="tx1"/>
                </a:solidFill>
              </a:rPr>
              <a:t>（２）の理由</a:t>
            </a:r>
            <a:endParaRPr kumimoji="1" lang="ja-JP" altLang="en-US" sz="2400" dirty="0">
              <a:solidFill>
                <a:schemeClr val="tx1"/>
              </a:solidFill>
            </a:endParaRPr>
          </a:p>
        </p:txBody>
      </p:sp>
      <p:pic>
        <p:nvPicPr>
          <p:cNvPr id="1026" name="Picture 2" descr="C:\Documents and Settings\関根　裕司\デスクトップ\security01\security01_4.wmf"/>
          <p:cNvPicPr>
            <a:picLocks noChangeAspect="1" noChangeArrowheads="1"/>
          </p:cNvPicPr>
          <p:nvPr/>
        </p:nvPicPr>
        <p:blipFill>
          <a:blip r:embed="rId3" cstate="print"/>
          <a:srcRect/>
          <a:stretch>
            <a:fillRect/>
          </a:stretch>
        </p:blipFill>
        <p:spPr bwMode="auto">
          <a:xfrm>
            <a:off x="7524328" y="3717032"/>
            <a:ext cx="1008112" cy="910131"/>
          </a:xfrm>
          <a:prstGeom prst="rect">
            <a:avLst/>
          </a:prstGeom>
          <a:noFill/>
        </p:spPr>
      </p:pic>
      <p:pic>
        <p:nvPicPr>
          <p:cNvPr id="16" name="図 15" descr="illust3506.png"/>
          <p:cNvPicPr>
            <a:picLocks noChangeAspect="1"/>
          </p:cNvPicPr>
          <p:nvPr/>
        </p:nvPicPr>
        <p:blipFill>
          <a:blip r:embed="rId4" cstate="print"/>
          <a:stretch>
            <a:fillRect/>
          </a:stretch>
        </p:blipFill>
        <p:spPr>
          <a:xfrm>
            <a:off x="5220072" y="4725144"/>
            <a:ext cx="652273" cy="1365507"/>
          </a:xfrm>
          <a:prstGeom prst="rect">
            <a:avLst/>
          </a:prstGeom>
        </p:spPr>
      </p:pic>
      <p:pic>
        <p:nvPicPr>
          <p:cNvPr id="1028" name="Picture 4" descr="C:\Documents and Settings\関根　裕司\デスクトップ\word05\word05-2.wmf"/>
          <p:cNvPicPr>
            <a:picLocks noChangeAspect="1" noChangeArrowheads="1"/>
          </p:cNvPicPr>
          <p:nvPr/>
        </p:nvPicPr>
        <p:blipFill>
          <a:blip r:embed="rId5" cstate="print"/>
          <a:srcRect/>
          <a:stretch>
            <a:fillRect/>
          </a:stretch>
        </p:blipFill>
        <p:spPr bwMode="auto">
          <a:xfrm>
            <a:off x="6084168" y="4797152"/>
            <a:ext cx="1031875" cy="1031875"/>
          </a:xfrm>
          <a:prstGeom prst="rect">
            <a:avLst/>
          </a:prstGeom>
          <a:noFill/>
        </p:spPr>
      </p:pic>
      <p:pic>
        <p:nvPicPr>
          <p:cNvPr id="17" name="Picture 5" descr="C:\Documents and Settings\関根　裕司\デスクトップ\structure01\structure01_1.wmf"/>
          <p:cNvPicPr>
            <a:picLocks noChangeAspect="1" noChangeArrowheads="1"/>
          </p:cNvPicPr>
          <p:nvPr/>
        </p:nvPicPr>
        <p:blipFill>
          <a:blip r:embed="rId2" cstate="print"/>
          <a:srcRect/>
          <a:stretch>
            <a:fillRect/>
          </a:stretch>
        </p:blipFill>
        <p:spPr bwMode="auto">
          <a:xfrm>
            <a:off x="2843808" y="4725144"/>
            <a:ext cx="1273175" cy="1352550"/>
          </a:xfrm>
          <a:prstGeom prst="rect">
            <a:avLst/>
          </a:prstGeom>
          <a:noFill/>
        </p:spPr>
      </p:pic>
      <p:pic>
        <p:nvPicPr>
          <p:cNvPr id="18" name="Picture 5" descr="C:\Documents and Settings\関根　裕司\デスクトップ\eco01\eco01_3.wmf"/>
          <p:cNvPicPr>
            <a:picLocks noChangeAspect="1" noChangeArrowheads="1"/>
          </p:cNvPicPr>
          <p:nvPr/>
        </p:nvPicPr>
        <p:blipFill>
          <a:blip r:embed="rId6" cstate="print"/>
          <a:srcRect/>
          <a:stretch>
            <a:fillRect/>
          </a:stretch>
        </p:blipFill>
        <p:spPr bwMode="auto">
          <a:xfrm>
            <a:off x="3131840" y="3861048"/>
            <a:ext cx="683465" cy="720080"/>
          </a:xfrm>
          <a:prstGeom prst="rect">
            <a:avLst/>
          </a:prstGeom>
          <a:noFill/>
        </p:spPr>
      </p:pic>
      <p:grpSp>
        <p:nvGrpSpPr>
          <p:cNvPr id="29" name="グループ化 28"/>
          <p:cNvGrpSpPr/>
          <p:nvPr/>
        </p:nvGrpSpPr>
        <p:grpSpPr>
          <a:xfrm>
            <a:off x="323528" y="4509120"/>
            <a:ext cx="1134993" cy="1540763"/>
            <a:chOff x="323528" y="4509120"/>
            <a:chExt cx="1134993" cy="1540763"/>
          </a:xfrm>
        </p:grpSpPr>
        <p:pic>
          <p:nvPicPr>
            <p:cNvPr id="19" name="図 18" descr="illust3478.png"/>
            <p:cNvPicPr>
              <a:picLocks noChangeAspect="1"/>
            </p:cNvPicPr>
            <p:nvPr/>
          </p:nvPicPr>
          <p:blipFill>
            <a:blip r:embed="rId7" cstate="print"/>
            <a:stretch>
              <a:fillRect/>
            </a:stretch>
          </p:blipFill>
          <p:spPr>
            <a:xfrm>
              <a:off x="827584" y="4797152"/>
              <a:ext cx="630937" cy="1252731"/>
            </a:xfrm>
            <a:prstGeom prst="rect">
              <a:avLst/>
            </a:prstGeom>
          </p:spPr>
        </p:pic>
        <p:pic>
          <p:nvPicPr>
            <p:cNvPr id="6" name="Picture 5" descr="C:\Documents and Settings\関根　裕司\デスクトップ\season01\heart.wmf"/>
            <p:cNvPicPr>
              <a:picLocks noChangeAspect="1" noChangeArrowheads="1"/>
            </p:cNvPicPr>
            <p:nvPr/>
          </p:nvPicPr>
          <p:blipFill>
            <a:blip r:embed="rId8" cstate="print"/>
            <a:srcRect/>
            <a:stretch>
              <a:fillRect/>
            </a:stretch>
          </p:blipFill>
          <p:spPr bwMode="auto">
            <a:xfrm>
              <a:off x="323528" y="4509120"/>
              <a:ext cx="446893" cy="407169"/>
            </a:xfrm>
            <a:prstGeom prst="rect">
              <a:avLst/>
            </a:prstGeom>
            <a:noFill/>
          </p:spPr>
        </p:pic>
      </p:grpSp>
      <p:pic>
        <p:nvPicPr>
          <p:cNvPr id="1030" name="Picture 6" descr="C:\Documents and Settings\関根　裕司\デスクトップ\word05\word05-1.wmf"/>
          <p:cNvPicPr>
            <a:picLocks noChangeAspect="1" noChangeArrowheads="1"/>
          </p:cNvPicPr>
          <p:nvPr/>
        </p:nvPicPr>
        <p:blipFill>
          <a:blip r:embed="rId9" cstate="print"/>
          <a:srcRect/>
          <a:stretch>
            <a:fillRect/>
          </a:stretch>
        </p:blipFill>
        <p:spPr bwMode="auto">
          <a:xfrm>
            <a:off x="1619672" y="4797152"/>
            <a:ext cx="1035050" cy="1031875"/>
          </a:xfrm>
          <a:prstGeom prst="rect">
            <a:avLst/>
          </a:prstGeom>
          <a:noFill/>
        </p:spPr>
      </p:pic>
      <p:cxnSp>
        <p:nvCxnSpPr>
          <p:cNvPr id="23" name="直線コネクタ 22"/>
          <p:cNvCxnSpPr/>
          <p:nvPr/>
        </p:nvCxnSpPr>
        <p:spPr>
          <a:xfrm>
            <a:off x="4788024" y="6165304"/>
            <a:ext cx="4032448"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4788024" y="6237312"/>
            <a:ext cx="4032448"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23528" y="6165304"/>
            <a:ext cx="4032448" cy="0"/>
          </a:xfrm>
          <a:prstGeom prst="line">
            <a:avLst/>
          </a:prstGeom>
          <a:ln w="57150">
            <a:solidFill>
              <a:srgbClr val="09FF0F"/>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323528" y="6237312"/>
            <a:ext cx="4032448" cy="0"/>
          </a:xfrm>
          <a:prstGeom prst="line">
            <a:avLst/>
          </a:prstGeom>
          <a:ln w="19050">
            <a:solidFill>
              <a:srgbClr val="09FF0F"/>
            </a:solidFill>
          </a:ln>
        </p:spPr>
        <p:style>
          <a:lnRef idx="1">
            <a:schemeClr val="accent1"/>
          </a:lnRef>
          <a:fillRef idx="0">
            <a:schemeClr val="accent1"/>
          </a:fillRef>
          <a:effectRef idx="0">
            <a:schemeClr val="accent1"/>
          </a:effectRef>
          <a:fontRef idx="minor">
            <a:schemeClr val="tx1"/>
          </a:fontRef>
        </p:style>
      </p:cxnSp>
      <p:sp>
        <p:nvSpPr>
          <p:cNvPr id="27" name="正方形/長方形 26"/>
          <p:cNvSpPr/>
          <p:nvPr/>
        </p:nvSpPr>
        <p:spPr>
          <a:xfrm>
            <a:off x="323528" y="1340768"/>
            <a:ext cx="3960440" cy="2376264"/>
          </a:xfrm>
          <a:prstGeom prst="rect">
            <a:avLst/>
          </a:prstGeom>
          <a:noFill/>
          <a:ln w="38100">
            <a:solidFill>
              <a:srgbClr val="09FF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4716016" y="1340768"/>
            <a:ext cx="4176464" cy="1368152"/>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636434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strVal val="#ppt_w*0.70"/>
                                          </p:val>
                                        </p:tav>
                                        <p:tav tm="100000">
                                          <p:val>
                                            <p:strVal val="#ppt_w"/>
                                          </p:val>
                                        </p:tav>
                                      </p:tavLst>
                                    </p:anim>
                                    <p:anim calcmode="lin" valueType="num">
                                      <p:cBhvr>
                                        <p:cTn id="8" dur="1000" fill="hold"/>
                                        <p:tgtEl>
                                          <p:spTgt spid="29"/>
                                        </p:tgtEl>
                                        <p:attrNameLst>
                                          <p:attrName>ppt_h</p:attrName>
                                        </p:attrNameLst>
                                      </p:cBhvr>
                                      <p:tavLst>
                                        <p:tav tm="0">
                                          <p:val>
                                            <p:strVal val="#ppt_h"/>
                                          </p:val>
                                        </p:tav>
                                        <p:tav tm="100000">
                                          <p:val>
                                            <p:strVal val="#ppt_h"/>
                                          </p:val>
                                        </p:tav>
                                      </p:tavLst>
                                    </p:anim>
                                    <p:animEffect transition="in" filter="fade">
                                      <p:cBhvr>
                                        <p:cTn id="9" dur="1000"/>
                                        <p:tgtEl>
                                          <p:spTgt spid="29"/>
                                        </p:tgtEl>
                                      </p:cBhvr>
                                    </p:animEffect>
                                  </p:childTnLst>
                                </p:cTn>
                              </p:par>
                            </p:childTnLst>
                          </p:cTn>
                        </p:par>
                      </p:childTnLst>
                    </p:cTn>
                  </p:par>
                  <p:par>
                    <p:cTn id="10" fill="hold">
                      <p:stCondLst>
                        <p:cond delay="indefinite"/>
                      </p:stCondLst>
                      <p:childTnLst>
                        <p:par>
                          <p:cTn id="11" fill="hold">
                            <p:stCondLst>
                              <p:cond delay="0"/>
                            </p:stCondLst>
                            <p:childTnLst>
                              <p:par>
                                <p:cTn id="12" presetID="18" presetClass="entr" presetSubtype="3" fill="hold" nodeType="clickEffect">
                                  <p:stCondLst>
                                    <p:cond delay="0"/>
                                  </p:stCondLst>
                                  <p:childTnLst>
                                    <p:set>
                                      <p:cBhvr>
                                        <p:cTn id="13" dur="1" fill="hold">
                                          <p:stCondLst>
                                            <p:cond delay="0"/>
                                          </p:stCondLst>
                                        </p:cTn>
                                        <p:tgtEl>
                                          <p:spTgt spid="1030"/>
                                        </p:tgtEl>
                                        <p:attrNameLst>
                                          <p:attrName>style.visibility</p:attrName>
                                        </p:attrNameLst>
                                      </p:cBhvr>
                                      <p:to>
                                        <p:strVal val="visible"/>
                                      </p:to>
                                    </p:set>
                                    <p:animEffect transition="in" filter="strips(upRight)">
                                      <p:cBhvr>
                                        <p:cTn id="14" dur="500"/>
                                        <p:tgtEl>
                                          <p:spTgt spid="1030"/>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strVal val="#ppt_w*0.70"/>
                                          </p:val>
                                        </p:tav>
                                        <p:tav tm="100000">
                                          <p:val>
                                            <p:strVal val="#ppt_w"/>
                                          </p:val>
                                        </p:tav>
                                      </p:tavLst>
                                    </p:anim>
                                    <p:anim calcmode="lin" valueType="num">
                                      <p:cBhvr>
                                        <p:cTn id="20" dur="1000" fill="hold"/>
                                        <p:tgtEl>
                                          <p:spTgt spid="16"/>
                                        </p:tgtEl>
                                        <p:attrNameLst>
                                          <p:attrName>ppt_h</p:attrName>
                                        </p:attrNameLst>
                                      </p:cBhvr>
                                      <p:tavLst>
                                        <p:tav tm="0">
                                          <p:val>
                                            <p:strVal val="#ppt_h"/>
                                          </p:val>
                                        </p:tav>
                                        <p:tav tm="100000">
                                          <p:val>
                                            <p:strVal val="#ppt_h"/>
                                          </p:val>
                                        </p:tav>
                                      </p:tavLst>
                                    </p:anim>
                                    <p:animEffect transition="in" filter="fade">
                                      <p:cBhvr>
                                        <p:cTn id="21" dur="10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8" presetClass="entr" presetSubtype="3" fill="hold" nodeType="clickEffect">
                                  <p:stCondLst>
                                    <p:cond delay="0"/>
                                  </p:stCondLst>
                                  <p:childTnLst>
                                    <p:set>
                                      <p:cBhvr>
                                        <p:cTn id="25" dur="1" fill="hold">
                                          <p:stCondLst>
                                            <p:cond delay="0"/>
                                          </p:stCondLst>
                                        </p:cTn>
                                        <p:tgtEl>
                                          <p:spTgt spid="1028"/>
                                        </p:tgtEl>
                                        <p:attrNameLst>
                                          <p:attrName>style.visibility</p:attrName>
                                        </p:attrNameLst>
                                      </p:cBhvr>
                                      <p:to>
                                        <p:strVal val="visible"/>
                                      </p:to>
                                    </p:set>
                                    <p:animEffect transition="in" filter="strips(upRight)">
                                      <p:cBhvr>
                                        <p:cTn id="26"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対角する 2 つの角を丸めた四角形 4"/>
          <p:cNvSpPr/>
          <p:nvPr/>
        </p:nvSpPr>
        <p:spPr>
          <a:xfrm>
            <a:off x="1259632" y="1628800"/>
            <a:ext cx="6192688" cy="3672408"/>
          </a:xfrm>
          <a:prstGeom prst="round2DiagRect">
            <a:avLst/>
          </a:prstGeom>
          <a:ln w="57150">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ja-JP" altLang="en-US" dirty="0">
              <a:solidFill>
                <a:prstClr val="black"/>
              </a:solidFill>
            </a:endParaRPr>
          </a:p>
        </p:txBody>
      </p:sp>
      <p:sp>
        <p:nvSpPr>
          <p:cNvPr id="2" name="タイトル 1"/>
          <p:cNvSpPr>
            <a:spLocks noGrp="1"/>
          </p:cNvSpPr>
          <p:nvPr>
            <p:ph type="title"/>
          </p:nvPr>
        </p:nvSpPr>
        <p:spPr/>
        <p:txBody>
          <a:bodyPr/>
          <a:lstStyle/>
          <a:p>
            <a:r>
              <a:rPr kumimoji="1" lang="ja-JP" altLang="en-US" sz="4000" dirty="0" smtClean="0"/>
              <a:t>発表の流れ</a:t>
            </a:r>
            <a:r>
              <a:rPr kumimoji="1" lang="en-US" altLang="ja-JP" dirty="0" smtClean="0"/>
              <a:t>			</a:t>
            </a:r>
            <a:endParaRPr kumimoji="1" lang="ja-JP" altLang="en-US" dirty="0"/>
          </a:p>
        </p:txBody>
      </p:sp>
      <p:sp>
        <p:nvSpPr>
          <p:cNvPr id="3" name="コンテンツ プレースホルダ 2"/>
          <p:cNvSpPr>
            <a:spLocks noGrp="1"/>
          </p:cNvSpPr>
          <p:nvPr>
            <p:ph sz="quarter" idx="1"/>
          </p:nvPr>
        </p:nvSpPr>
        <p:spPr>
          <a:xfrm>
            <a:off x="1439652" y="1916832"/>
            <a:ext cx="5832648" cy="3096344"/>
          </a:xfrm>
        </p:spPr>
        <p:txBody>
          <a:bodyPr>
            <a:normAutofit/>
          </a:bodyPr>
          <a:lstStyle/>
          <a:p>
            <a:pPr>
              <a:buNone/>
            </a:pPr>
            <a:r>
              <a:rPr lang="ja-JP" altLang="en-US" dirty="0" smtClean="0"/>
              <a:t>    １</a:t>
            </a:r>
            <a:r>
              <a:rPr lang="ja-JP" altLang="en-US" sz="3600" dirty="0" smtClean="0"/>
              <a:t>　</a:t>
            </a:r>
            <a:r>
              <a:rPr lang="en-US" altLang="ja-JP" sz="3600" dirty="0" smtClean="0"/>
              <a:t>CRM</a:t>
            </a:r>
            <a:r>
              <a:rPr lang="ja-JP" altLang="en-US" sz="3600" dirty="0" smtClean="0"/>
              <a:t>と社会的背景 </a:t>
            </a:r>
            <a:r>
              <a:rPr lang="ja-JP" altLang="en-US" dirty="0" smtClean="0"/>
              <a:t/>
            </a:r>
            <a:br>
              <a:rPr lang="ja-JP" altLang="en-US" dirty="0" smtClean="0"/>
            </a:br>
            <a:r>
              <a:rPr lang="ja-JP" altLang="en-US" dirty="0" smtClean="0"/>
              <a:t>２　先行研究と問題意識 </a:t>
            </a:r>
            <a:br>
              <a:rPr lang="ja-JP" altLang="en-US" dirty="0" smtClean="0"/>
            </a:br>
            <a:r>
              <a:rPr lang="ja-JP" altLang="en-US" dirty="0" smtClean="0"/>
              <a:t>３　研究目的 </a:t>
            </a:r>
            <a:br>
              <a:rPr lang="ja-JP" altLang="en-US" dirty="0" smtClean="0"/>
            </a:br>
            <a:r>
              <a:rPr lang="ja-JP" altLang="en-US" dirty="0" smtClean="0"/>
              <a:t>４</a:t>
            </a:r>
            <a:r>
              <a:rPr lang="ja-JP" altLang="en-US" sz="2000" dirty="0" smtClean="0"/>
              <a:t>　</a:t>
            </a:r>
            <a:r>
              <a:rPr lang="ja-JP" altLang="en-US" sz="1900" dirty="0"/>
              <a:t> </a:t>
            </a:r>
            <a:r>
              <a:rPr lang="ja-JP" altLang="en-US" dirty="0" smtClean="0"/>
              <a:t>調査</a:t>
            </a:r>
            <a:r>
              <a:rPr lang="ja-JP" altLang="en-US" sz="1900" dirty="0" smtClean="0"/>
              <a:t> </a:t>
            </a:r>
            <a:r>
              <a:rPr lang="ja-JP" altLang="en-US" sz="2000" dirty="0" smtClean="0"/>
              <a:t/>
            </a:r>
            <a:br>
              <a:rPr lang="ja-JP" altLang="en-US" sz="2000" dirty="0" smtClean="0"/>
            </a:br>
            <a:r>
              <a:rPr lang="ja-JP" altLang="en-US" dirty="0" smtClean="0"/>
              <a:t>５　</a:t>
            </a:r>
            <a:r>
              <a:rPr lang="ja-JP" altLang="en-US" sz="2400" dirty="0"/>
              <a:t>結果の</a:t>
            </a:r>
            <a:r>
              <a:rPr lang="ja-JP" altLang="en-US" sz="2400" dirty="0" smtClean="0"/>
              <a:t>分析</a:t>
            </a:r>
            <a:r>
              <a:rPr lang="ja-JP" altLang="en-US" dirty="0" smtClean="0"/>
              <a:t/>
            </a:r>
            <a:br>
              <a:rPr lang="ja-JP" altLang="en-US" dirty="0" smtClean="0"/>
            </a:br>
            <a:r>
              <a:rPr lang="en-US" altLang="ja-JP" sz="2800" dirty="0" smtClean="0"/>
              <a:t>6</a:t>
            </a:r>
            <a:r>
              <a:rPr lang="ja-JP" altLang="en-US" dirty="0" smtClean="0"/>
              <a:t>　考察と今後の課題 </a:t>
            </a:r>
            <a:endParaRPr kumimoji="1" lang="ja-JP" altLang="en-US" dirty="0"/>
          </a:p>
        </p:txBody>
      </p:sp>
      <p:pic>
        <p:nvPicPr>
          <p:cNvPr id="6" name="Picture 40" descr="http://www.wanpug.com/illust/illust2292.png"/>
          <p:cNvPicPr>
            <a:picLocks noChangeAspect="1" noChangeArrowheads="1"/>
          </p:cNvPicPr>
          <p:nvPr/>
        </p:nvPicPr>
        <p:blipFill>
          <a:blip r:embed="rId3" cstate="print"/>
          <a:srcRect/>
          <a:stretch>
            <a:fillRect/>
          </a:stretch>
        </p:blipFill>
        <p:spPr bwMode="auto">
          <a:xfrm>
            <a:off x="7452320" y="5445224"/>
            <a:ext cx="1328049" cy="829221"/>
          </a:xfrm>
          <a:prstGeom prst="rect">
            <a:avLst/>
          </a:prstGeom>
          <a:noFill/>
        </p:spPr>
      </p:pic>
      <p:pic>
        <p:nvPicPr>
          <p:cNvPr id="7" name="Picture 8" descr="http://www.wanpug.com/illust/illust179.png"/>
          <p:cNvPicPr>
            <a:picLocks noChangeAspect="1" noChangeArrowheads="1"/>
          </p:cNvPicPr>
          <p:nvPr/>
        </p:nvPicPr>
        <p:blipFill>
          <a:blip r:embed="rId4" cstate="print"/>
          <a:srcRect/>
          <a:stretch>
            <a:fillRect/>
          </a:stretch>
        </p:blipFill>
        <p:spPr bwMode="auto">
          <a:xfrm>
            <a:off x="3419872" y="188640"/>
            <a:ext cx="2288445" cy="901229"/>
          </a:xfrm>
          <a:prstGeom prst="rect">
            <a:avLst/>
          </a:prstGeom>
          <a:noFill/>
        </p:spPr>
      </p:pic>
      <p:sp>
        <p:nvSpPr>
          <p:cNvPr id="8" name="スライド番号プレースホルダ 7"/>
          <p:cNvSpPr>
            <a:spLocks noGrp="1"/>
          </p:cNvSpPr>
          <p:nvPr>
            <p:ph type="sldNum" sz="quarter" idx="12"/>
          </p:nvPr>
        </p:nvSpPr>
        <p:spPr/>
        <p:txBody>
          <a:bodyPr/>
          <a:lstStyle/>
          <a:p>
            <a:fld id="{9898F95C-9F84-4CE7-9AE2-1F7CA75541B6}" type="slidenum">
              <a:rPr altLang="en-US" smtClean="0">
                <a:solidFill>
                  <a:srgbClr val="676A55"/>
                </a:solidFill>
                <a:ea typeface="ＭＳ Ｐゴシック"/>
              </a:rPr>
              <a:pPr/>
              <a:t>2</a:t>
            </a:fld>
            <a:endParaRPr altLang="en-US" dirty="0">
              <a:solidFill>
                <a:srgbClr val="676A55"/>
              </a:solidFill>
              <a:ea typeface="ＭＳ Ｐゴシック"/>
            </a:endParaRPr>
          </a:p>
        </p:txBody>
      </p:sp>
    </p:spTree>
    <p:extLst>
      <p:ext uri="{BB962C8B-B14F-4D97-AF65-F5344CB8AC3E}">
        <p14:creationId xmlns:p14="http://schemas.microsoft.com/office/powerpoint/2010/main" val="91066772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先行研究で用いられている軸の理由</a:t>
            </a:r>
            <a:endParaRPr kumimoji="1" lang="ja-JP" altLang="en-US" sz="4000" dirty="0"/>
          </a:p>
        </p:txBody>
      </p:sp>
      <p:sp>
        <p:nvSpPr>
          <p:cNvPr id="24" name="スライド番号プレースホルダ 23"/>
          <p:cNvSpPr>
            <a:spLocks noGrp="1"/>
          </p:cNvSpPr>
          <p:nvPr>
            <p:ph type="sldNum" sz="quarter" idx="12"/>
          </p:nvPr>
        </p:nvSpPr>
        <p:spPr/>
        <p:txBody>
          <a:bodyPr/>
          <a:lstStyle/>
          <a:p>
            <a:fld id="{8441BD20-250E-4BE8-9BBF-C2C08073649B}" type="slidenum">
              <a:rPr kumimoji="1" lang="ja-JP" altLang="en-US" smtClean="0"/>
              <a:pPr/>
              <a:t>20</a:t>
            </a:fld>
            <a:endParaRPr kumimoji="1" lang="ja-JP" altLang="en-US"/>
          </a:p>
        </p:txBody>
      </p:sp>
      <p:sp>
        <p:nvSpPr>
          <p:cNvPr id="30" name="テキスト ボックス 29"/>
          <p:cNvSpPr txBox="1"/>
          <p:nvPr/>
        </p:nvSpPr>
        <p:spPr>
          <a:xfrm>
            <a:off x="611560" y="1196752"/>
            <a:ext cx="1872208" cy="646331"/>
          </a:xfrm>
          <a:prstGeom prst="rect">
            <a:avLst/>
          </a:prstGeom>
          <a:noFill/>
        </p:spPr>
        <p:txBody>
          <a:bodyPr wrap="square" rtlCol="0">
            <a:spAutoFit/>
          </a:bodyPr>
          <a:lstStyle/>
          <a:p>
            <a:r>
              <a:rPr kumimoji="1" lang="en-US" altLang="ja-JP" sz="3600" b="1" dirty="0" smtClean="0">
                <a:solidFill>
                  <a:srgbClr val="00B050"/>
                </a:solidFill>
              </a:rPr>
              <a:t>CRM</a:t>
            </a:r>
            <a:r>
              <a:rPr kumimoji="1" lang="ja-JP" altLang="en-US" sz="2800" b="1" dirty="0" smtClean="0">
                <a:solidFill>
                  <a:srgbClr val="00B050"/>
                </a:solidFill>
              </a:rPr>
              <a:t>　</a:t>
            </a:r>
            <a:r>
              <a:rPr kumimoji="1" lang="ja-JP" altLang="en-US" dirty="0" smtClean="0"/>
              <a:t>とは</a:t>
            </a:r>
            <a:endParaRPr kumimoji="1" lang="ja-JP" altLang="en-US" dirty="0"/>
          </a:p>
        </p:txBody>
      </p:sp>
      <p:grpSp>
        <p:nvGrpSpPr>
          <p:cNvPr id="45" name="グループ化 44"/>
          <p:cNvGrpSpPr/>
          <p:nvPr/>
        </p:nvGrpSpPr>
        <p:grpSpPr>
          <a:xfrm>
            <a:off x="4716016" y="1916832"/>
            <a:ext cx="4248472" cy="2232248"/>
            <a:chOff x="4716016" y="1916832"/>
            <a:chExt cx="4248472" cy="2232248"/>
          </a:xfrm>
        </p:grpSpPr>
        <p:sp>
          <p:nvSpPr>
            <p:cNvPr id="19" name="角丸四角形 18"/>
            <p:cNvSpPr/>
            <p:nvPr/>
          </p:nvSpPr>
          <p:spPr>
            <a:xfrm>
              <a:off x="4716016" y="1916832"/>
              <a:ext cx="4248472" cy="2232248"/>
            </a:xfrm>
            <a:prstGeom prst="roundRect">
              <a:avLst/>
            </a:prstGeom>
            <a:noFill/>
            <a:ln w="571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4860032" y="3573016"/>
              <a:ext cx="3960440" cy="461665"/>
            </a:xfrm>
            <a:prstGeom prst="rect">
              <a:avLst/>
            </a:prstGeom>
          </p:spPr>
          <p:txBody>
            <a:bodyPr wrap="square">
              <a:spAutoFit/>
            </a:bodyPr>
            <a:lstStyle/>
            <a:p>
              <a:r>
                <a:rPr lang="ja-JP" altLang="en-US" dirty="0" smtClean="0"/>
                <a:t>企業側としては</a:t>
              </a:r>
              <a:r>
                <a:rPr lang="ja-JP" altLang="en-US" b="1" dirty="0" smtClean="0"/>
                <a:t>自社の</a:t>
              </a:r>
              <a:r>
                <a:rPr lang="ja-JP" altLang="en-US" sz="2400" b="1" dirty="0" smtClean="0"/>
                <a:t>倫理性</a:t>
              </a:r>
              <a:r>
                <a:rPr lang="ja-JP" altLang="en-US" dirty="0" smtClean="0"/>
                <a:t>を表現</a:t>
              </a:r>
              <a:endParaRPr lang="ja-JP" altLang="en-US" dirty="0"/>
            </a:p>
          </p:txBody>
        </p:sp>
        <p:pic>
          <p:nvPicPr>
            <p:cNvPr id="32" name="Picture 5" descr="C:\Documents and Settings\関根　裕司\デスクトップ\structure01\structure01_1.wmf"/>
            <p:cNvPicPr>
              <a:picLocks noChangeAspect="1" noChangeArrowheads="1"/>
            </p:cNvPicPr>
            <p:nvPr/>
          </p:nvPicPr>
          <p:blipFill>
            <a:blip r:embed="rId2" cstate="print"/>
            <a:srcRect/>
            <a:stretch>
              <a:fillRect/>
            </a:stretch>
          </p:blipFill>
          <p:spPr bwMode="auto">
            <a:xfrm>
              <a:off x="6660232" y="2204864"/>
              <a:ext cx="1273175" cy="1352550"/>
            </a:xfrm>
            <a:prstGeom prst="rect">
              <a:avLst/>
            </a:prstGeom>
            <a:noFill/>
          </p:spPr>
        </p:pic>
        <p:pic>
          <p:nvPicPr>
            <p:cNvPr id="33" name="Picture 5" descr="C:\Documents and Settings\関根　裕司\デスクトップ\eco01\eco01_3.wmf"/>
            <p:cNvPicPr>
              <a:picLocks noChangeAspect="1" noChangeArrowheads="1"/>
            </p:cNvPicPr>
            <p:nvPr/>
          </p:nvPicPr>
          <p:blipFill>
            <a:blip r:embed="rId3" cstate="print"/>
            <a:srcRect/>
            <a:stretch>
              <a:fillRect/>
            </a:stretch>
          </p:blipFill>
          <p:spPr bwMode="auto">
            <a:xfrm>
              <a:off x="5436096" y="2492896"/>
              <a:ext cx="683465" cy="720080"/>
            </a:xfrm>
            <a:prstGeom prst="rect">
              <a:avLst/>
            </a:prstGeom>
            <a:noFill/>
          </p:spPr>
        </p:pic>
      </p:grpSp>
      <p:sp>
        <p:nvSpPr>
          <p:cNvPr id="34" name="正方形/長方形 33"/>
          <p:cNvSpPr/>
          <p:nvPr/>
        </p:nvSpPr>
        <p:spPr>
          <a:xfrm>
            <a:off x="755576" y="5013176"/>
            <a:ext cx="3096344" cy="648072"/>
          </a:xfrm>
          <a:prstGeom prst="rect">
            <a:avLst/>
          </a:prstGeom>
          <a:solidFill>
            <a:srgbClr val="09FF0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社会貢献への関与</a:t>
            </a:r>
            <a:endParaRPr kumimoji="1" lang="ja-JP" altLang="en-US" dirty="0">
              <a:solidFill>
                <a:schemeClr val="tx1"/>
              </a:solidFill>
            </a:endParaRPr>
          </a:p>
        </p:txBody>
      </p:sp>
      <p:sp>
        <p:nvSpPr>
          <p:cNvPr id="35" name="正方形/長方形 34"/>
          <p:cNvSpPr/>
          <p:nvPr/>
        </p:nvSpPr>
        <p:spPr>
          <a:xfrm>
            <a:off x="5148064" y="5013176"/>
            <a:ext cx="3384376" cy="657364"/>
          </a:xfrm>
          <a:prstGeom prst="rect">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CRM</a:t>
            </a:r>
            <a:r>
              <a:rPr kumimoji="1" lang="ja-JP" altLang="en-US" dirty="0" smtClean="0">
                <a:solidFill>
                  <a:schemeClr val="tx1"/>
                </a:solidFill>
              </a:rPr>
              <a:t>を行う企業・</a:t>
            </a:r>
            <a:r>
              <a:rPr lang="ja-JP" altLang="en-US" dirty="0" smtClean="0">
                <a:solidFill>
                  <a:schemeClr val="tx1"/>
                </a:solidFill>
              </a:rPr>
              <a:t>製品</a:t>
            </a:r>
            <a:r>
              <a:rPr kumimoji="1" lang="ja-JP" altLang="en-US" dirty="0" smtClean="0">
                <a:solidFill>
                  <a:schemeClr val="tx1"/>
                </a:solidFill>
              </a:rPr>
              <a:t>への態度</a:t>
            </a:r>
            <a:endParaRPr kumimoji="1" lang="ja-JP" altLang="en-US" dirty="0">
              <a:solidFill>
                <a:schemeClr val="tx1"/>
              </a:solidFill>
            </a:endParaRPr>
          </a:p>
        </p:txBody>
      </p:sp>
      <p:sp>
        <p:nvSpPr>
          <p:cNvPr id="36" name="正方形/長方形 35"/>
          <p:cNvSpPr/>
          <p:nvPr/>
        </p:nvSpPr>
        <p:spPr>
          <a:xfrm>
            <a:off x="827584" y="4437112"/>
            <a:ext cx="7272808" cy="461665"/>
          </a:xfrm>
          <a:prstGeom prst="rect">
            <a:avLst/>
          </a:prstGeom>
        </p:spPr>
        <p:txBody>
          <a:bodyPr wrap="square">
            <a:spAutoFit/>
          </a:bodyPr>
          <a:lstStyle/>
          <a:p>
            <a:pPr algn="ctr"/>
            <a:r>
              <a:rPr lang="ja-JP" altLang="en-US" sz="2400" dirty="0" smtClean="0"/>
              <a:t>このような理由から</a:t>
            </a:r>
            <a:r>
              <a:rPr lang="en-US" altLang="ja-JP" sz="2400" dirty="0" smtClean="0"/>
              <a:t>CRM</a:t>
            </a:r>
            <a:r>
              <a:rPr lang="ja-JP" altLang="en-US" sz="2400" dirty="0" smtClean="0"/>
              <a:t>における消費者分類の変数で</a:t>
            </a:r>
            <a:endParaRPr lang="en-US" altLang="ja-JP" sz="2400" dirty="0" smtClean="0"/>
          </a:p>
        </p:txBody>
      </p:sp>
      <p:sp>
        <p:nvSpPr>
          <p:cNvPr id="38" name="正方形/長方形 37"/>
          <p:cNvSpPr/>
          <p:nvPr/>
        </p:nvSpPr>
        <p:spPr>
          <a:xfrm>
            <a:off x="3347864" y="5805264"/>
            <a:ext cx="2483372" cy="461665"/>
          </a:xfrm>
          <a:prstGeom prst="rect">
            <a:avLst/>
          </a:prstGeom>
        </p:spPr>
        <p:txBody>
          <a:bodyPr wrap="none">
            <a:spAutoFit/>
          </a:bodyPr>
          <a:lstStyle/>
          <a:p>
            <a:r>
              <a:rPr lang="ja-JP" altLang="en-US" sz="2400" dirty="0" smtClean="0"/>
              <a:t>が用いられている</a:t>
            </a:r>
            <a:endParaRPr lang="ja-JP" altLang="en-US" sz="2400" dirty="0"/>
          </a:p>
        </p:txBody>
      </p:sp>
      <p:grpSp>
        <p:nvGrpSpPr>
          <p:cNvPr id="44" name="グループ化 43"/>
          <p:cNvGrpSpPr/>
          <p:nvPr/>
        </p:nvGrpSpPr>
        <p:grpSpPr>
          <a:xfrm>
            <a:off x="323528" y="1916832"/>
            <a:ext cx="4104456" cy="2232248"/>
            <a:chOff x="323528" y="1916832"/>
            <a:chExt cx="4104456" cy="2232248"/>
          </a:xfrm>
        </p:grpSpPr>
        <p:sp>
          <p:nvSpPr>
            <p:cNvPr id="28" name="正方形/長方形 27"/>
            <p:cNvSpPr/>
            <p:nvPr/>
          </p:nvSpPr>
          <p:spPr>
            <a:xfrm>
              <a:off x="619310" y="3707740"/>
              <a:ext cx="3592650" cy="369332"/>
            </a:xfrm>
            <a:prstGeom prst="rect">
              <a:avLst/>
            </a:prstGeom>
          </p:spPr>
          <p:txBody>
            <a:bodyPr wrap="none">
              <a:spAutoFit/>
            </a:bodyPr>
            <a:lstStyle/>
            <a:p>
              <a:r>
                <a:rPr lang="ja-JP" altLang="en-US" b="1" u="sng" dirty="0" smtClean="0"/>
                <a:t>社会を意識した</a:t>
              </a:r>
              <a:r>
                <a:rPr lang="ja-JP" altLang="en-US" b="1" dirty="0" smtClean="0"/>
                <a:t>マーケティング活動</a:t>
              </a:r>
              <a:endParaRPr lang="ja-JP" altLang="en-US" dirty="0"/>
            </a:p>
          </p:txBody>
        </p:sp>
        <p:pic>
          <p:nvPicPr>
            <p:cNvPr id="39" name="Picture 4" descr="http://kids.wanpug.com/illust/illust4174.png"/>
            <p:cNvPicPr>
              <a:picLocks noChangeAspect="1" noChangeArrowheads="1"/>
            </p:cNvPicPr>
            <p:nvPr/>
          </p:nvPicPr>
          <p:blipFill>
            <a:blip r:embed="rId4" cstate="print"/>
            <a:srcRect/>
            <a:stretch>
              <a:fillRect/>
            </a:stretch>
          </p:blipFill>
          <p:spPr bwMode="auto">
            <a:xfrm>
              <a:off x="1035499" y="2852936"/>
              <a:ext cx="512165" cy="732706"/>
            </a:xfrm>
            <a:prstGeom prst="rect">
              <a:avLst/>
            </a:prstGeom>
            <a:noFill/>
          </p:spPr>
        </p:pic>
        <p:pic>
          <p:nvPicPr>
            <p:cNvPr id="40" name="Picture 6" descr="http://kids.wanpug.com/illust/illust2006.png"/>
            <p:cNvPicPr>
              <a:picLocks noChangeAspect="1" noChangeArrowheads="1"/>
            </p:cNvPicPr>
            <p:nvPr/>
          </p:nvPicPr>
          <p:blipFill>
            <a:blip r:embed="rId5" cstate="print"/>
            <a:srcRect/>
            <a:stretch>
              <a:fillRect/>
            </a:stretch>
          </p:blipFill>
          <p:spPr bwMode="auto">
            <a:xfrm>
              <a:off x="827584" y="2060848"/>
              <a:ext cx="671716" cy="720080"/>
            </a:xfrm>
            <a:prstGeom prst="rect">
              <a:avLst/>
            </a:prstGeom>
            <a:noFill/>
          </p:spPr>
        </p:pic>
        <p:pic>
          <p:nvPicPr>
            <p:cNvPr id="41" name="Picture 2" descr="http://kids.wanpug.com/illust/illust3731.png"/>
            <p:cNvPicPr>
              <a:picLocks noChangeAspect="1" noChangeArrowheads="1"/>
            </p:cNvPicPr>
            <p:nvPr/>
          </p:nvPicPr>
          <p:blipFill>
            <a:blip r:embed="rId6" cstate="print"/>
            <a:srcRect/>
            <a:stretch>
              <a:fillRect/>
            </a:stretch>
          </p:blipFill>
          <p:spPr bwMode="auto">
            <a:xfrm>
              <a:off x="1907704" y="2492896"/>
              <a:ext cx="337095" cy="936104"/>
            </a:xfrm>
            <a:prstGeom prst="rect">
              <a:avLst/>
            </a:prstGeom>
            <a:noFill/>
          </p:spPr>
        </p:pic>
        <p:sp>
          <p:nvSpPr>
            <p:cNvPr id="42" name="角丸四角形 41"/>
            <p:cNvSpPr/>
            <p:nvPr/>
          </p:nvSpPr>
          <p:spPr>
            <a:xfrm>
              <a:off x="323528" y="1916832"/>
              <a:ext cx="4104456" cy="2232248"/>
            </a:xfrm>
            <a:prstGeom prst="roundRect">
              <a:avLst/>
            </a:prstGeom>
            <a:noFill/>
            <a:ln w="57150">
              <a:solidFill>
                <a:srgbClr val="00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角丸四角形吹き出し 42"/>
            <p:cNvSpPr/>
            <p:nvPr/>
          </p:nvSpPr>
          <p:spPr>
            <a:xfrm>
              <a:off x="2699792" y="2492896"/>
              <a:ext cx="1512168" cy="936104"/>
            </a:xfrm>
            <a:prstGeom prst="wedgeRoundRectCallout">
              <a:avLst>
                <a:gd name="adj1" fmla="val -71932"/>
                <a:gd name="adj2" fmla="val 6411"/>
                <a:gd name="adj3" fmla="val 16667"/>
              </a:avLst>
            </a:prstGeom>
            <a:noFill/>
            <a:ln>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売上の一部</a:t>
              </a:r>
              <a:endParaRPr kumimoji="1" lang="en-US" altLang="ja-JP" dirty="0" smtClean="0">
                <a:solidFill>
                  <a:schemeClr val="tx1"/>
                </a:solidFill>
              </a:endParaRPr>
            </a:p>
            <a:p>
              <a:pPr algn="ctr"/>
              <a:r>
                <a:rPr kumimoji="1" lang="ja-JP" altLang="en-US" dirty="0" smtClean="0">
                  <a:solidFill>
                    <a:schemeClr val="tx1"/>
                  </a:solidFill>
                </a:rPr>
                <a:t>寄付！</a:t>
              </a:r>
              <a:endParaRPr kumimoji="1" lang="ja-JP" altLang="en-US" dirty="0">
                <a:solidFill>
                  <a:schemeClr val="tx1"/>
                </a:solidFill>
              </a:endParaRPr>
            </a:p>
          </p:txBody>
        </p:sp>
      </p:grpSp>
    </p:spTree>
    <p:extLst>
      <p:ext uri="{BB962C8B-B14F-4D97-AF65-F5344CB8AC3E}">
        <p14:creationId xmlns:p14="http://schemas.microsoft.com/office/powerpoint/2010/main" val="1385795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strips(upRight)">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strips(upRight)">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1000" fill="hold"/>
                                        <p:tgtEl>
                                          <p:spTgt spid="36"/>
                                        </p:tgtEl>
                                        <p:attrNameLst>
                                          <p:attrName>ppt_w</p:attrName>
                                        </p:attrNameLst>
                                      </p:cBhvr>
                                      <p:tavLst>
                                        <p:tav tm="0">
                                          <p:val>
                                            <p:strVal val="#ppt_w*0.70"/>
                                          </p:val>
                                        </p:tav>
                                        <p:tav tm="100000">
                                          <p:val>
                                            <p:strVal val="#ppt_w"/>
                                          </p:val>
                                        </p:tav>
                                      </p:tavLst>
                                    </p:anim>
                                    <p:anim calcmode="lin" valueType="num">
                                      <p:cBhvr>
                                        <p:cTn id="18" dur="1000" fill="hold"/>
                                        <p:tgtEl>
                                          <p:spTgt spid="36"/>
                                        </p:tgtEl>
                                        <p:attrNameLst>
                                          <p:attrName>ppt_h</p:attrName>
                                        </p:attrNameLst>
                                      </p:cBhvr>
                                      <p:tavLst>
                                        <p:tav tm="0">
                                          <p:val>
                                            <p:strVal val="#ppt_h"/>
                                          </p:val>
                                        </p:tav>
                                        <p:tav tm="100000">
                                          <p:val>
                                            <p:strVal val="#ppt_h"/>
                                          </p:val>
                                        </p:tav>
                                      </p:tavLst>
                                    </p:anim>
                                    <p:animEffect transition="in" filter="fade">
                                      <p:cBhvr>
                                        <p:cTn id="19" dur="1000"/>
                                        <p:tgtEl>
                                          <p:spTgt spid="36"/>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dissolve">
                                      <p:cBhvr>
                                        <p:cTn id="24" dur="500"/>
                                        <p:tgtEl>
                                          <p:spTgt spid="34"/>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dissolve">
                                      <p:cBhvr>
                                        <p:cTn id="29" dur="500"/>
                                        <p:tgtEl>
                                          <p:spTgt spid="35"/>
                                        </p:tgtEl>
                                      </p:cBhvr>
                                    </p:animEffect>
                                  </p:childTnLst>
                                </p:cTn>
                              </p:par>
                            </p:childTnLst>
                          </p:cTn>
                        </p:par>
                        <p:par>
                          <p:cTn id="30" fill="hold">
                            <p:stCondLst>
                              <p:cond delay="500"/>
                            </p:stCondLst>
                            <p:childTnLst>
                              <p:par>
                                <p:cTn id="31" presetID="1" presetClass="entr" presetSubtype="0"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lang="ja-JP" altLang="en-US" sz="4000" dirty="0">
                <a:solidFill>
                  <a:schemeClr val="tx1">
                    <a:lumMod val="65000"/>
                    <a:lumOff val="35000"/>
                  </a:schemeClr>
                </a:solidFill>
              </a:rPr>
              <a:t>新た</a:t>
            </a:r>
            <a:r>
              <a:rPr lang="ja-JP" altLang="en-US" sz="4000" dirty="0" smtClean="0">
                <a:solidFill>
                  <a:schemeClr val="tx1">
                    <a:lumMod val="65000"/>
                    <a:lumOff val="35000"/>
                  </a:schemeClr>
                </a:solidFill>
              </a:rPr>
              <a:t>な消費者分類の軸</a:t>
            </a:r>
            <a:endParaRPr kumimoji="1" lang="ja-JP" altLang="en-US" sz="4000" dirty="0">
              <a:solidFill>
                <a:schemeClr val="tx1">
                  <a:lumMod val="65000"/>
                  <a:lumOff val="35000"/>
                </a:schemeClr>
              </a:solidFill>
            </a:endParaRPr>
          </a:p>
        </p:txBody>
      </p:sp>
      <p:sp>
        <p:nvSpPr>
          <p:cNvPr id="4" name="スライド番号プレースホルダ 3"/>
          <p:cNvSpPr>
            <a:spLocks noGrp="1"/>
          </p:cNvSpPr>
          <p:nvPr>
            <p:ph type="sldNum" sz="quarter" idx="12"/>
          </p:nvPr>
        </p:nvSpPr>
        <p:spPr/>
        <p:txBody>
          <a:bodyPr/>
          <a:lstStyle/>
          <a:p>
            <a:fld id="{8441BD20-250E-4BE8-9BBF-C2C08073649B}" type="slidenum">
              <a:rPr kumimoji="1" lang="ja-JP" altLang="en-US" smtClean="0"/>
              <a:pPr/>
              <a:t>21</a:t>
            </a:fld>
            <a:endParaRPr kumimoji="1" lang="ja-JP" altLang="en-US"/>
          </a:p>
        </p:txBody>
      </p:sp>
      <p:sp>
        <p:nvSpPr>
          <p:cNvPr id="8" name="正方形/長方形 7"/>
          <p:cNvSpPr/>
          <p:nvPr/>
        </p:nvSpPr>
        <p:spPr>
          <a:xfrm>
            <a:off x="3635896" y="1484784"/>
            <a:ext cx="2448272" cy="720080"/>
          </a:xfrm>
          <a:prstGeom prst="rect">
            <a:avLst/>
          </a:prstGeom>
          <a:solidFill>
            <a:srgbClr val="09FF0F"/>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社会問題への関与</a:t>
            </a:r>
            <a:endParaRPr kumimoji="1" lang="ja-JP" altLang="en-US" dirty="0">
              <a:solidFill>
                <a:schemeClr val="tx1"/>
              </a:solidFill>
            </a:endParaRPr>
          </a:p>
        </p:txBody>
      </p:sp>
      <p:sp>
        <p:nvSpPr>
          <p:cNvPr id="10" name="正方形/長方形 9"/>
          <p:cNvSpPr/>
          <p:nvPr/>
        </p:nvSpPr>
        <p:spPr>
          <a:xfrm>
            <a:off x="6372200" y="1484784"/>
            <a:ext cx="2448272" cy="720080"/>
          </a:xfrm>
          <a:prstGeom prst="rect">
            <a:avLst/>
          </a:prstGeom>
          <a:solidFill>
            <a:srgbClr val="00B0F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CRM</a:t>
            </a:r>
            <a:r>
              <a:rPr kumimoji="1" lang="ja-JP" altLang="en-US" dirty="0" smtClean="0">
                <a:solidFill>
                  <a:schemeClr val="tx1"/>
                </a:solidFill>
              </a:rPr>
              <a:t>を行う</a:t>
            </a:r>
            <a:endParaRPr kumimoji="1" lang="en-US" altLang="ja-JP" dirty="0" smtClean="0">
              <a:solidFill>
                <a:schemeClr val="tx1"/>
              </a:solidFill>
            </a:endParaRPr>
          </a:p>
          <a:p>
            <a:pPr algn="ctr"/>
            <a:r>
              <a:rPr kumimoji="1" lang="ja-JP" altLang="en-US" dirty="0" smtClean="0">
                <a:solidFill>
                  <a:schemeClr val="tx1"/>
                </a:solidFill>
              </a:rPr>
              <a:t>企業・</a:t>
            </a:r>
            <a:r>
              <a:rPr lang="ja-JP" altLang="en-US" dirty="0" smtClean="0">
                <a:solidFill>
                  <a:schemeClr val="tx1"/>
                </a:solidFill>
              </a:rPr>
              <a:t>製品</a:t>
            </a:r>
            <a:r>
              <a:rPr kumimoji="1" lang="ja-JP" altLang="en-US" dirty="0" smtClean="0">
                <a:solidFill>
                  <a:schemeClr val="tx1"/>
                </a:solidFill>
              </a:rPr>
              <a:t>への態度</a:t>
            </a:r>
            <a:endParaRPr kumimoji="1" lang="ja-JP" altLang="en-US" dirty="0">
              <a:solidFill>
                <a:schemeClr val="tx1"/>
              </a:solidFill>
            </a:endParaRPr>
          </a:p>
        </p:txBody>
      </p:sp>
      <p:sp>
        <p:nvSpPr>
          <p:cNvPr id="17" name="正方形/長方形 16"/>
          <p:cNvSpPr/>
          <p:nvPr/>
        </p:nvSpPr>
        <p:spPr>
          <a:xfrm>
            <a:off x="323528" y="1412776"/>
            <a:ext cx="3384376" cy="954107"/>
          </a:xfrm>
          <a:prstGeom prst="rect">
            <a:avLst/>
          </a:prstGeom>
        </p:spPr>
        <p:txBody>
          <a:bodyPr wrap="square">
            <a:spAutoFit/>
          </a:bodyPr>
          <a:lstStyle/>
          <a:p>
            <a:r>
              <a:rPr lang="ja-JP" altLang="en-US" sz="2800" b="1" dirty="0" smtClean="0">
                <a:solidFill>
                  <a:srgbClr val="00B050"/>
                </a:solidFill>
                <a:latin typeface="+mn-ea"/>
              </a:rPr>
              <a:t>先行研究における</a:t>
            </a:r>
            <a:endParaRPr lang="en-US" altLang="ja-JP" sz="2800" b="1" dirty="0" smtClean="0">
              <a:solidFill>
                <a:srgbClr val="00B050"/>
              </a:solidFill>
              <a:latin typeface="+mn-ea"/>
            </a:endParaRPr>
          </a:p>
          <a:p>
            <a:r>
              <a:rPr lang="ja-JP" altLang="en-US" sz="2800" b="1" dirty="0" smtClean="0">
                <a:solidFill>
                  <a:srgbClr val="00B050"/>
                </a:solidFill>
                <a:latin typeface="+mn-ea"/>
              </a:rPr>
              <a:t>消費者分類の変数</a:t>
            </a:r>
          </a:p>
        </p:txBody>
      </p:sp>
      <p:cxnSp>
        <p:nvCxnSpPr>
          <p:cNvPr id="16" name="直線コネクタ 15"/>
          <p:cNvCxnSpPr/>
          <p:nvPr/>
        </p:nvCxnSpPr>
        <p:spPr>
          <a:xfrm>
            <a:off x="323528" y="2348880"/>
            <a:ext cx="8568952"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9" name="下矢印 18"/>
          <p:cNvSpPr/>
          <p:nvPr/>
        </p:nvSpPr>
        <p:spPr>
          <a:xfrm>
            <a:off x="1691680" y="2708920"/>
            <a:ext cx="792088" cy="2160240"/>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p:nvGrpSpPr>
        <p:grpSpPr>
          <a:xfrm>
            <a:off x="2987824" y="3212976"/>
            <a:ext cx="5940152" cy="1480230"/>
            <a:chOff x="2987824" y="3212976"/>
            <a:chExt cx="5940152" cy="1480230"/>
          </a:xfrm>
        </p:grpSpPr>
        <p:sp>
          <p:nvSpPr>
            <p:cNvPr id="13" name="角丸四角形 12"/>
            <p:cNvSpPr/>
            <p:nvPr/>
          </p:nvSpPr>
          <p:spPr>
            <a:xfrm>
              <a:off x="2987824" y="3212976"/>
              <a:ext cx="5724128" cy="936104"/>
            </a:xfrm>
            <a:prstGeom prst="roundRect">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rPr>
                <a:t>世良は、</a:t>
              </a:r>
              <a:r>
                <a:rPr lang="ja-JP" altLang="en-US" sz="2000" b="1" dirty="0" smtClean="0">
                  <a:solidFill>
                    <a:srgbClr val="FF0000"/>
                  </a:solidFill>
                </a:rPr>
                <a:t>ステイタス</a:t>
              </a:r>
              <a:r>
                <a:rPr lang="ja-JP" altLang="en-US" sz="2000" b="1" dirty="0" smtClean="0">
                  <a:solidFill>
                    <a:schemeClr val="tx1"/>
                  </a:solidFill>
                </a:rPr>
                <a:t>を求めて</a:t>
              </a:r>
              <a:r>
                <a:rPr lang="ja-JP" altLang="en-US" dirty="0" smtClean="0">
                  <a:solidFill>
                    <a:schemeClr val="tx1"/>
                  </a:solidFill>
                </a:rPr>
                <a:t>社会性を考慮した消費をする場合も考えられると言っている</a:t>
              </a:r>
              <a:endParaRPr lang="ja-JP" altLang="en-US" dirty="0">
                <a:solidFill>
                  <a:schemeClr val="tx1"/>
                </a:solidFill>
              </a:endParaRPr>
            </a:p>
          </p:txBody>
        </p:sp>
        <p:sp>
          <p:nvSpPr>
            <p:cNvPr id="20" name="テキスト ボックス 19"/>
            <p:cNvSpPr txBox="1"/>
            <p:nvPr/>
          </p:nvSpPr>
          <p:spPr>
            <a:xfrm>
              <a:off x="3635896" y="4293096"/>
              <a:ext cx="5292080" cy="400110"/>
            </a:xfrm>
            <a:prstGeom prst="rect">
              <a:avLst/>
            </a:prstGeom>
            <a:noFill/>
          </p:spPr>
          <p:txBody>
            <a:bodyPr wrap="square" rtlCol="0">
              <a:spAutoFit/>
            </a:bodyPr>
            <a:lstStyle/>
            <a:p>
              <a:r>
                <a:rPr kumimoji="1" lang="ja-JP" altLang="en-US" dirty="0" smtClean="0"/>
                <a:t>・・・</a:t>
              </a:r>
              <a:r>
                <a:rPr kumimoji="1" lang="ja-JP" altLang="en-US" b="1" dirty="0" smtClean="0"/>
                <a:t>今までと</a:t>
              </a:r>
              <a:r>
                <a:rPr kumimoji="1" lang="ja-JP" altLang="en-US" sz="2000" b="1" u="sng" dirty="0" smtClean="0"/>
                <a:t>異なる性質の変数</a:t>
              </a:r>
              <a:r>
                <a:rPr kumimoji="1" lang="ja-JP" altLang="en-US" dirty="0" smtClean="0"/>
                <a:t>が存在する可能性</a:t>
              </a:r>
              <a:endParaRPr kumimoji="1" lang="ja-JP" altLang="en-US" dirty="0"/>
            </a:p>
          </p:txBody>
        </p:sp>
      </p:grpSp>
      <p:cxnSp>
        <p:nvCxnSpPr>
          <p:cNvPr id="22" name="直線コネクタ 21"/>
          <p:cNvCxnSpPr/>
          <p:nvPr/>
        </p:nvCxnSpPr>
        <p:spPr>
          <a:xfrm>
            <a:off x="323528" y="2420888"/>
            <a:ext cx="8496944"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23" name="グループ化 22"/>
          <p:cNvGrpSpPr/>
          <p:nvPr/>
        </p:nvGrpSpPr>
        <p:grpSpPr>
          <a:xfrm>
            <a:off x="323528" y="5157192"/>
            <a:ext cx="8568952" cy="864096"/>
            <a:chOff x="323528" y="5157192"/>
            <a:chExt cx="8568952" cy="864096"/>
          </a:xfrm>
        </p:grpSpPr>
        <p:sp>
          <p:nvSpPr>
            <p:cNvPr id="14" name="テキスト ボックス 13"/>
            <p:cNvSpPr txBox="1"/>
            <p:nvPr/>
          </p:nvSpPr>
          <p:spPr>
            <a:xfrm>
              <a:off x="467544" y="5157192"/>
              <a:ext cx="6912768" cy="800219"/>
            </a:xfrm>
            <a:prstGeom prst="rect">
              <a:avLst/>
            </a:prstGeom>
            <a:noFill/>
          </p:spPr>
          <p:txBody>
            <a:bodyPr wrap="square" rtlCol="0">
              <a:spAutoFit/>
            </a:bodyPr>
            <a:lstStyle/>
            <a:p>
              <a:r>
                <a:rPr kumimoji="1" lang="ja-JP" altLang="en-US" dirty="0" smtClean="0">
                  <a:latin typeface="+mn-ea"/>
                </a:rPr>
                <a:t>今までに用いられてきた要因の他に</a:t>
              </a:r>
              <a:endParaRPr kumimoji="1" lang="en-US" altLang="ja-JP" dirty="0" smtClean="0">
                <a:latin typeface="+mn-ea"/>
              </a:endParaRPr>
            </a:p>
            <a:p>
              <a:r>
                <a:rPr kumimoji="1" lang="ja-JP" altLang="en-US" sz="2800" b="1" dirty="0" smtClean="0">
                  <a:solidFill>
                    <a:srgbClr val="FF0000"/>
                  </a:solidFill>
                  <a:latin typeface="+mn-ea"/>
                </a:rPr>
                <a:t>新</a:t>
              </a:r>
              <a:r>
                <a:rPr lang="ja-JP" altLang="en-US" sz="2800" b="1" dirty="0" smtClean="0">
                  <a:solidFill>
                    <a:srgbClr val="FF0000"/>
                  </a:solidFill>
                  <a:latin typeface="+mn-ea"/>
                </a:rPr>
                <a:t>たな</a:t>
              </a:r>
              <a:r>
                <a:rPr kumimoji="1" lang="ja-JP" altLang="en-US" sz="2800" b="1" dirty="0" smtClean="0">
                  <a:solidFill>
                    <a:srgbClr val="FF0000"/>
                  </a:solidFill>
                  <a:latin typeface="+mn-ea"/>
                </a:rPr>
                <a:t>消費者分類の変数</a:t>
              </a:r>
              <a:r>
                <a:rPr kumimoji="1" lang="ja-JP" altLang="en-US" dirty="0" smtClean="0">
                  <a:latin typeface="+mn-ea"/>
                </a:rPr>
                <a:t>が必要になるのではないか</a:t>
              </a:r>
              <a:endParaRPr kumimoji="1" lang="ja-JP" altLang="en-US" dirty="0">
                <a:latin typeface="+mn-ea"/>
              </a:endParaRPr>
            </a:p>
          </p:txBody>
        </p:sp>
        <p:cxnSp>
          <p:nvCxnSpPr>
            <p:cNvPr id="21" name="直線コネクタ 20"/>
            <p:cNvCxnSpPr/>
            <p:nvPr/>
          </p:nvCxnSpPr>
          <p:spPr>
            <a:xfrm>
              <a:off x="323528" y="5949280"/>
              <a:ext cx="8568952"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323528" y="6021288"/>
              <a:ext cx="849694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284368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trips(upRigh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strips(downLeft)">
                                      <p:cBhvr>
                                        <p:cTn id="12" dur="500"/>
                                        <p:tgtEl>
                                          <p:spTgt spid="19"/>
                                        </p:tgtEl>
                                      </p:cBhvr>
                                    </p:animEffect>
                                  </p:childTnLst>
                                </p:cTn>
                              </p:par>
                            </p:childTnLst>
                          </p:cTn>
                        </p:par>
                        <p:par>
                          <p:cTn id="13" fill="hold">
                            <p:stCondLst>
                              <p:cond delay="500"/>
                            </p:stCondLst>
                            <p:childTnLst>
                              <p:par>
                                <p:cTn id="14" presetID="18" presetClass="entr" presetSubtype="3"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strips(upRight)">
                                      <p:cBhvr>
                                        <p:cTn id="1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ステイタスを求めた消費</a:t>
            </a:r>
            <a:endParaRPr kumimoji="1" lang="ja-JP" altLang="en-US" sz="4000" dirty="0"/>
          </a:p>
        </p:txBody>
      </p:sp>
      <p:sp>
        <p:nvSpPr>
          <p:cNvPr id="5" name="角丸四角形 4"/>
          <p:cNvSpPr/>
          <p:nvPr/>
        </p:nvSpPr>
        <p:spPr>
          <a:xfrm>
            <a:off x="395536" y="1700808"/>
            <a:ext cx="8388424" cy="1224136"/>
          </a:xfrm>
          <a:prstGeom prst="round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dirty="0">
              <a:solidFill>
                <a:schemeClr val="tx1"/>
              </a:solidFill>
            </a:endParaRPr>
          </a:p>
        </p:txBody>
      </p:sp>
      <p:sp>
        <p:nvSpPr>
          <p:cNvPr id="6" name="テキスト ボックス 5"/>
          <p:cNvSpPr txBox="1"/>
          <p:nvPr/>
        </p:nvSpPr>
        <p:spPr>
          <a:xfrm>
            <a:off x="683568" y="1916832"/>
            <a:ext cx="7776864" cy="923330"/>
          </a:xfrm>
          <a:prstGeom prst="rect">
            <a:avLst/>
          </a:prstGeom>
          <a:noFill/>
        </p:spPr>
        <p:txBody>
          <a:bodyPr wrap="square" rtlCol="0">
            <a:spAutoFit/>
          </a:bodyPr>
          <a:lstStyle/>
          <a:p>
            <a:r>
              <a:rPr kumimoji="1" lang="ja-JP" altLang="en-US" dirty="0" smtClean="0"/>
              <a:t>われわれが購入するあらゆるものは、</a:t>
            </a:r>
            <a:r>
              <a:rPr kumimoji="1" lang="ja-JP" altLang="en-US" b="1" u="sng" dirty="0" smtClean="0"/>
              <a:t>われわれがどのような種類（地位）の人間であるかと他の人々に対して伝達</a:t>
            </a:r>
            <a:r>
              <a:rPr kumimoji="1" lang="ja-JP" altLang="en-US" dirty="0" smtClean="0"/>
              <a:t>し、それを広く社会にデモンストレーションする助けとなる。</a:t>
            </a:r>
            <a:endParaRPr kumimoji="1" lang="ja-JP" altLang="en-US" dirty="0"/>
          </a:p>
        </p:txBody>
      </p:sp>
      <p:sp>
        <p:nvSpPr>
          <p:cNvPr id="7" name="テキスト ボックス 6"/>
          <p:cNvSpPr txBox="1"/>
          <p:nvPr/>
        </p:nvSpPr>
        <p:spPr>
          <a:xfrm>
            <a:off x="6012160" y="2492896"/>
            <a:ext cx="2232248" cy="369332"/>
          </a:xfrm>
          <a:prstGeom prst="rect">
            <a:avLst/>
          </a:prstGeom>
          <a:noFill/>
        </p:spPr>
        <p:txBody>
          <a:bodyPr wrap="square" rtlCol="0">
            <a:spAutoFit/>
          </a:bodyPr>
          <a:lstStyle/>
          <a:p>
            <a:r>
              <a:rPr kumimoji="1" lang="en-US" altLang="ja-JP" dirty="0" smtClean="0"/>
              <a:t>(Martineau 1958)</a:t>
            </a:r>
            <a:endParaRPr kumimoji="1" lang="ja-JP" altLang="en-US" dirty="0"/>
          </a:p>
        </p:txBody>
      </p:sp>
      <p:sp>
        <p:nvSpPr>
          <p:cNvPr id="8" name="角丸四角形 7"/>
          <p:cNvSpPr/>
          <p:nvPr/>
        </p:nvSpPr>
        <p:spPr>
          <a:xfrm>
            <a:off x="395536" y="4725144"/>
            <a:ext cx="8352928" cy="1512168"/>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dirty="0">
              <a:solidFill>
                <a:schemeClr val="tx1"/>
              </a:solidFill>
            </a:endParaRPr>
          </a:p>
        </p:txBody>
      </p:sp>
      <p:sp>
        <p:nvSpPr>
          <p:cNvPr id="9" name="テキスト ボックス 8"/>
          <p:cNvSpPr txBox="1"/>
          <p:nvPr/>
        </p:nvSpPr>
        <p:spPr>
          <a:xfrm>
            <a:off x="683568" y="4797152"/>
            <a:ext cx="7776864" cy="1261884"/>
          </a:xfrm>
          <a:prstGeom prst="rect">
            <a:avLst/>
          </a:prstGeom>
          <a:noFill/>
        </p:spPr>
        <p:txBody>
          <a:bodyPr wrap="square" rtlCol="0">
            <a:spAutoFit/>
          </a:bodyPr>
          <a:lstStyle/>
          <a:p>
            <a:r>
              <a:rPr lang="ja-JP" altLang="en-US" dirty="0" smtClean="0"/>
              <a:t>自我に見合った商品を購入することによって、自己のおかれている地位或いは個性を他の人たちに</a:t>
            </a:r>
            <a:r>
              <a:rPr lang="ja-JP" altLang="en-US" sz="2000" b="1" dirty="0" smtClean="0">
                <a:solidFill>
                  <a:srgbClr val="FF0000"/>
                </a:solidFill>
              </a:rPr>
              <a:t>誇示</a:t>
            </a:r>
            <a:r>
              <a:rPr lang="ja-JP" altLang="en-US" dirty="0" smtClean="0"/>
              <a:t>することである。つまり、自我イメージに見合った購買行動を行うことによって、自己のおかれている</a:t>
            </a:r>
            <a:r>
              <a:rPr lang="ja-JP" altLang="en-US" u="sng" dirty="0" smtClean="0"/>
              <a:t>社会的地位或いは個性を他の人たちに</a:t>
            </a:r>
            <a:r>
              <a:rPr lang="ja-JP" altLang="en-US" sz="2000" b="1" u="sng" dirty="0" smtClean="0">
                <a:solidFill>
                  <a:srgbClr val="FF0000"/>
                </a:solidFill>
              </a:rPr>
              <a:t>誇示</a:t>
            </a:r>
            <a:r>
              <a:rPr lang="ja-JP" altLang="en-US" u="sng" dirty="0" smtClean="0"/>
              <a:t>する</a:t>
            </a:r>
            <a:r>
              <a:rPr lang="ja-JP" altLang="en-US" dirty="0" smtClean="0"/>
              <a:t>とともに、それらを自ら確認することである。</a:t>
            </a:r>
            <a:endParaRPr kumimoji="1" lang="ja-JP" altLang="en-US" dirty="0"/>
          </a:p>
        </p:txBody>
      </p:sp>
      <p:sp>
        <p:nvSpPr>
          <p:cNvPr id="10" name="テキスト ボックス 9"/>
          <p:cNvSpPr txBox="1"/>
          <p:nvPr/>
        </p:nvSpPr>
        <p:spPr>
          <a:xfrm>
            <a:off x="6588224" y="5805264"/>
            <a:ext cx="1512168" cy="369332"/>
          </a:xfrm>
          <a:prstGeom prst="rect">
            <a:avLst/>
          </a:prstGeom>
          <a:noFill/>
        </p:spPr>
        <p:txBody>
          <a:bodyPr wrap="square" rtlCol="0">
            <a:spAutoFit/>
          </a:bodyPr>
          <a:lstStyle/>
          <a:p>
            <a:r>
              <a:rPr kumimoji="1" lang="en-US" altLang="ja-JP" dirty="0" smtClean="0"/>
              <a:t>(</a:t>
            </a:r>
            <a:r>
              <a:rPr kumimoji="1" lang="ja-JP" altLang="en-US" dirty="0" smtClean="0"/>
              <a:t>塩田</a:t>
            </a:r>
            <a:r>
              <a:rPr lang="en-US" altLang="ja-JP" dirty="0" smtClean="0"/>
              <a:t>.</a:t>
            </a:r>
            <a:r>
              <a:rPr kumimoji="1" lang="en-US" altLang="ja-JP" dirty="0" smtClean="0"/>
              <a:t>2002)</a:t>
            </a:r>
            <a:endParaRPr kumimoji="1" lang="ja-JP" altLang="en-US" dirty="0"/>
          </a:p>
        </p:txBody>
      </p:sp>
      <p:sp>
        <p:nvSpPr>
          <p:cNvPr id="11" name="スライド番号プレースホルダ 10"/>
          <p:cNvSpPr>
            <a:spLocks noGrp="1"/>
          </p:cNvSpPr>
          <p:nvPr>
            <p:ph type="sldNum" sz="quarter" idx="12"/>
          </p:nvPr>
        </p:nvSpPr>
        <p:spPr/>
        <p:txBody>
          <a:bodyPr/>
          <a:lstStyle/>
          <a:p>
            <a:fld id="{8441BD20-250E-4BE8-9BBF-C2C08073649B}" type="slidenum">
              <a:rPr kumimoji="1" lang="ja-JP" altLang="en-US" smtClean="0"/>
              <a:pPr/>
              <a:t>22</a:t>
            </a:fld>
            <a:endParaRPr kumimoji="1" lang="ja-JP" altLang="en-US" dirty="0"/>
          </a:p>
        </p:txBody>
      </p:sp>
      <p:sp>
        <p:nvSpPr>
          <p:cNvPr id="12" name="テキスト ボックス 11"/>
          <p:cNvSpPr txBox="1"/>
          <p:nvPr/>
        </p:nvSpPr>
        <p:spPr>
          <a:xfrm>
            <a:off x="611560" y="1268760"/>
            <a:ext cx="4032448" cy="369332"/>
          </a:xfrm>
          <a:prstGeom prst="rect">
            <a:avLst/>
          </a:prstGeom>
          <a:noFill/>
        </p:spPr>
        <p:txBody>
          <a:bodyPr wrap="square" rtlCol="0">
            <a:spAutoFit/>
          </a:bodyPr>
          <a:lstStyle/>
          <a:p>
            <a:r>
              <a:rPr kumimoji="1" lang="ja-JP" altLang="en-US" dirty="0" smtClean="0"/>
              <a:t>ステイタスを求めた消費とは・・・？</a:t>
            </a:r>
            <a:endParaRPr kumimoji="1" lang="ja-JP" altLang="en-US" dirty="0"/>
          </a:p>
        </p:txBody>
      </p:sp>
      <p:pic>
        <p:nvPicPr>
          <p:cNvPr id="13" name="Picture 3" descr="C:\Documents and Settings\関根　裕司\デスクトップ\icon_com\icon_com_4.wmf"/>
          <p:cNvPicPr>
            <a:picLocks noChangeAspect="1" noChangeArrowheads="1"/>
          </p:cNvPicPr>
          <p:nvPr/>
        </p:nvPicPr>
        <p:blipFill>
          <a:blip r:embed="rId2" cstate="print"/>
          <a:srcRect/>
          <a:stretch>
            <a:fillRect/>
          </a:stretch>
        </p:blipFill>
        <p:spPr bwMode="auto">
          <a:xfrm>
            <a:off x="6444208" y="3212976"/>
            <a:ext cx="1368152" cy="1306315"/>
          </a:xfrm>
          <a:prstGeom prst="rect">
            <a:avLst/>
          </a:prstGeom>
          <a:noFill/>
        </p:spPr>
      </p:pic>
      <p:pic>
        <p:nvPicPr>
          <p:cNvPr id="14" name="図 13" descr="illust3498.png"/>
          <p:cNvPicPr>
            <a:picLocks noChangeAspect="1"/>
          </p:cNvPicPr>
          <p:nvPr/>
        </p:nvPicPr>
        <p:blipFill>
          <a:blip r:embed="rId3" cstate="print"/>
          <a:stretch>
            <a:fillRect/>
          </a:stretch>
        </p:blipFill>
        <p:spPr>
          <a:xfrm>
            <a:off x="971600" y="3212976"/>
            <a:ext cx="1333035" cy="1261884"/>
          </a:xfrm>
          <a:prstGeom prst="rect">
            <a:avLst/>
          </a:prstGeom>
        </p:spPr>
      </p:pic>
      <p:sp>
        <p:nvSpPr>
          <p:cNvPr id="15" name="正方形/長方形 14"/>
          <p:cNvSpPr/>
          <p:nvPr/>
        </p:nvSpPr>
        <p:spPr>
          <a:xfrm>
            <a:off x="3635896" y="3501008"/>
            <a:ext cx="1584176" cy="72008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人物像</a:t>
            </a:r>
            <a:endParaRPr kumimoji="1" lang="en-US" altLang="ja-JP" dirty="0" smtClean="0">
              <a:solidFill>
                <a:schemeClr val="tx1"/>
              </a:solidFill>
            </a:endParaRPr>
          </a:p>
          <a:p>
            <a:pPr algn="ctr"/>
            <a:r>
              <a:rPr lang="ja-JP" altLang="en-US" dirty="0" smtClean="0">
                <a:solidFill>
                  <a:schemeClr val="tx1"/>
                </a:solidFill>
              </a:rPr>
              <a:t>（種類・地位）</a:t>
            </a:r>
            <a:endParaRPr kumimoji="1" lang="ja-JP" altLang="en-US" dirty="0">
              <a:solidFill>
                <a:schemeClr val="tx1"/>
              </a:solidFill>
            </a:endParaRPr>
          </a:p>
        </p:txBody>
      </p:sp>
      <p:sp>
        <p:nvSpPr>
          <p:cNvPr id="16" name="ドーナツ 15"/>
          <p:cNvSpPr/>
          <p:nvPr/>
        </p:nvSpPr>
        <p:spPr>
          <a:xfrm>
            <a:off x="899592" y="3356992"/>
            <a:ext cx="648072" cy="648072"/>
          </a:xfrm>
          <a:prstGeom prst="donut">
            <a:avLst>
              <a:gd name="adj" fmla="val 757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ドーナツ 16"/>
          <p:cNvSpPr/>
          <p:nvPr/>
        </p:nvSpPr>
        <p:spPr>
          <a:xfrm>
            <a:off x="1115616" y="4077072"/>
            <a:ext cx="432048" cy="432048"/>
          </a:xfrm>
          <a:prstGeom prst="donut">
            <a:avLst>
              <a:gd name="adj" fmla="val 757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ドーナツ 17"/>
          <p:cNvSpPr/>
          <p:nvPr/>
        </p:nvSpPr>
        <p:spPr>
          <a:xfrm>
            <a:off x="1619672" y="4077072"/>
            <a:ext cx="360040" cy="360040"/>
          </a:xfrm>
          <a:prstGeom prst="donut">
            <a:avLst>
              <a:gd name="adj" fmla="val 757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右矢印 18"/>
          <p:cNvSpPr/>
          <p:nvPr/>
        </p:nvSpPr>
        <p:spPr>
          <a:xfrm>
            <a:off x="2555776" y="3645024"/>
            <a:ext cx="936104" cy="432048"/>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右矢印 19"/>
          <p:cNvSpPr/>
          <p:nvPr/>
        </p:nvSpPr>
        <p:spPr>
          <a:xfrm>
            <a:off x="5436096" y="3645024"/>
            <a:ext cx="936104" cy="432048"/>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heel(4)">
                                      <p:cBhvr>
                                        <p:cTn id="7" dur="500"/>
                                        <p:tgtEl>
                                          <p:spTgt spid="16"/>
                                        </p:tgtEl>
                                      </p:cBhvr>
                                    </p:animEffect>
                                  </p:childTnLst>
                                </p:cTn>
                              </p:par>
                            </p:childTnLst>
                          </p:cTn>
                        </p:par>
                        <p:par>
                          <p:cTn id="8" fill="hold">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4)">
                                      <p:cBhvr>
                                        <p:cTn id="11" dur="500"/>
                                        <p:tgtEl>
                                          <p:spTgt spid="17"/>
                                        </p:tgtEl>
                                      </p:cBhvr>
                                    </p:animEffect>
                                  </p:childTnLst>
                                </p:cTn>
                              </p:par>
                            </p:childTnLst>
                          </p:cTn>
                        </p:par>
                        <p:par>
                          <p:cTn id="12" fill="hold">
                            <p:stCondLst>
                              <p:cond delay="1000"/>
                            </p:stCondLst>
                            <p:childTnLst>
                              <p:par>
                                <p:cTn id="13" presetID="21" presetClass="entr" presetSubtype="4"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heel(4)">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3"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strips(upRight)">
                                      <p:cBhvr>
                                        <p:cTn id="20" dur="500"/>
                                        <p:tgtEl>
                                          <p:spTgt spid="19"/>
                                        </p:tgtEl>
                                      </p:cBhvr>
                                    </p:animEffect>
                                  </p:childTnLst>
                                </p:cTn>
                              </p:par>
                            </p:childTnLst>
                          </p:cTn>
                        </p:par>
                        <p:par>
                          <p:cTn id="21" fill="hold">
                            <p:stCondLst>
                              <p:cond delay="500"/>
                            </p:stCondLst>
                            <p:childTnLst>
                              <p:par>
                                <p:cTn id="22" presetID="16" presetClass="entr" presetSubtype="26"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Horizontal)">
                                      <p:cBhvr>
                                        <p:cTn id="24" dur="500"/>
                                        <p:tgtEl>
                                          <p:spTgt spid="15"/>
                                        </p:tgtEl>
                                      </p:cBhvr>
                                    </p:animEffect>
                                  </p:childTnLst>
                                </p:cTn>
                              </p:par>
                            </p:childTnLst>
                          </p:cTn>
                        </p:par>
                        <p:par>
                          <p:cTn id="25" fill="hold">
                            <p:stCondLst>
                              <p:cond delay="1000"/>
                            </p:stCondLst>
                            <p:childTnLst>
                              <p:par>
                                <p:cTn id="26" presetID="18" presetClass="entr" presetSubtype="3"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strips(upRight)">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395536" y="1412776"/>
            <a:ext cx="8352928" cy="1152128"/>
          </a:xfrm>
          <a:prstGeom prst="round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kumimoji="1" lang="ja-JP" altLang="en-US" sz="4000" dirty="0" smtClean="0"/>
              <a:t>誇示的消費</a:t>
            </a:r>
            <a:endParaRPr kumimoji="1" lang="ja-JP" altLang="en-US" sz="4000" dirty="0"/>
          </a:p>
        </p:txBody>
      </p:sp>
      <p:sp>
        <p:nvSpPr>
          <p:cNvPr id="4" name="テキスト ボックス 3"/>
          <p:cNvSpPr txBox="1"/>
          <p:nvPr/>
        </p:nvSpPr>
        <p:spPr>
          <a:xfrm>
            <a:off x="467544" y="1484784"/>
            <a:ext cx="8208912" cy="1015663"/>
          </a:xfrm>
          <a:prstGeom prst="rect">
            <a:avLst/>
          </a:prstGeom>
          <a:noFill/>
        </p:spPr>
        <p:txBody>
          <a:bodyPr wrap="square" rtlCol="0">
            <a:spAutoFit/>
          </a:bodyPr>
          <a:lstStyle/>
          <a:p>
            <a:r>
              <a:rPr lang="ja-JP" altLang="en-US" dirty="0" smtClean="0"/>
              <a:t>さまざまな消費財は使用価値をもった有用なモノであると共に、</a:t>
            </a:r>
            <a:r>
              <a:rPr lang="ja-JP" altLang="en-US" b="1" u="sng" dirty="0" smtClean="0"/>
              <a:t>社会的ステイタスを表現する記号</a:t>
            </a:r>
            <a:r>
              <a:rPr lang="ja-JP" altLang="en-US" dirty="0" smtClean="0"/>
              <a:t>でもあり、そうしたステイタスを表示するために行われる消費を</a:t>
            </a:r>
            <a:endParaRPr lang="en-US" altLang="ja-JP" dirty="0" smtClean="0"/>
          </a:p>
          <a:p>
            <a:r>
              <a:rPr lang="ja-JP" altLang="en-US" sz="2400" b="1" dirty="0" smtClean="0">
                <a:solidFill>
                  <a:srgbClr val="FF0000"/>
                </a:solidFill>
              </a:rPr>
              <a:t>誇示的消費　</a:t>
            </a:r>
            <a:r>
              <a:rPr lang="ja-JP" altLang="en-US" dirty="0" smtClean="0"/>
              <a:t>と呼ぶ　　　　　　　　　　　　　　　　　　　　　　　　（ヴェブレン　</a:t>
            </a:r>
            <a:r>
              <a:rPr lang="en-US" altLang="ja-JP" dirty="0" smtClean="0"/>
              <a:t>1899</a:t>
            </a:r>
            <a:r>
              <a:rPr lang="ja-JP" altLang="en-US" dirty="0" smtClean="0"/>
              <a:t>）</a:t>
            </a:r>
            <a:endParaRPr kumimoji="1" lang="ja-JP" altLang="en-US" dirty="0"/>
          </a:p>
        </p:txBody>
      </p:sp>
      <p:pic>
        <p:nvPicPr>
          <p:cNvPr id="8" name="Picture 2" descr="C:\Documents and Settings\関根　裕司\デスクトップ\arrow_set\arrow01.wmf"/>
          <p:cNvPicPr>
            <a:picLocks noChangeAspect="1" noChangeArrowheads="1"/>
          </p:cNvPicPr>
          <p:nvPr/>
        </p:nvPicPr>
        <p:blipFill>
          <a:blip r:embed="rId2" cstate="print"/>
          <a:srcRect/>
          <a:stretch>
            <a:fillRect/>
          </a:stretch>
        </p:blipFill>
        <p:spPr bwMode="auto">
          <a:xfrm rot="5400000">
            <a:off x="3967839" y="2809025"/>
            <a:ext cx="738296" cy="394070"/>
          </a:xfrm>
          <a:prstGeom prst="rect">
            <a:avLst/>
          </a:prstGeom>
          <a:noFill/>
        </p:spPr>
      </p:pic>
      <p:grpSp>
        <p:nvGrpSpPr>
          <p:cNvPr id="25" name="グループ化 24"/>
          <p:cNvGrpSpPr/>
          <p:nvPr/>
        </p:nvGrpSpPr>
        <p:grpSpPr>
          <a:xfrm>
            <a:off x="395536" y="3429000"/>
            <a:ext cx="8424936" cy="864096"/>
            <a:chOff x="395536" y="3429000"/>
            <a:chExt cx="8424936" cy="864096"/>
          </a:xfrm>
        </p:grpSpPr>
        <p:sp>
          <p:nvSpPr>
            <p:cNvPr id="6" name="テキスト ボックス 5"/>
            <p:cNvSpPr txBox="1"/>
            <p:nvPr/>
          </p:nvSpPr>
          <p:spPr>
            <a:xfrm>
              <a:off x="539552" y="3574757"/>
              <a:ext cx="8064896" cy="646331"/>
            </a:xfrm>
            <a:prstGeom prst="rect">
              <a:avLst/>
            </a:prstGeom>
            <a:noFill/>
          </p:spPr>
          <p:txBody>
            <a:bodyPr wrap="square" rtlCol="0">
              <a:spAutoFit/>
            </a:bodyPr>
            <a:lstStyle/>
            <a:p>
              <a:r>
                <a:rPr kumimoji="1" lang="ja-JP" altLang="en-US" b="1" dirty="0" smtClean="0"/>
                <a:t>所有すること</a:t>
              </a:r>
              <a:r>
                <a:rPr kumimoji="1" lang="ja-JP" altLang="en-US" dirty="0" smtClean="0"/>
                <a:t>に代わるステイタス・シンボルとして</a:t>
              </a:r>
              <a:r>
                <a:rPr kumimoji="1" lang="ja-JP" altLang="en-US" b="1" dirty="0" smtClean="0">
                  <a:solidFill>
                    <a:srgbClr val="FF0000"/>
                  </a:solidFill>
                </a:rPr>
                <a:t>社会性をもった消費</a:t>
              </a:r>
              <a:r>
                <a:rPr kumimoji="1" lang="ja-JP" altLang="en-US" dirty="0" smtClean="0"/>
                <a:t>が挙げられる</a:t>
              </a:r>
              <a:endParaRPr kumimoji="1" lang="en-US" altLang="ja-JP" dirty="0" smtClean="0"/>
            </a:p>
            <a:p>
              <a:r>
                <a:rPr lang="ja-JP" altLang="en-US" dirty="0" smtClean="0"/>
                <a:t>　　　　　　　　　　　　　　　　　　　　　　　　　　　　　　　　　　　　　　　　　　　</a:t>
              </a:r>
              <a:r>
                <a:rPr kumimoji="1" lang="ja-JP" altLang="en-US" dirty="0" smtClean="0"/>
                <a:t>（世良　</a:t>
              </a:r>
              <a:r>
                <a:rPr kumimoji="1" lang="en-US" altLang="ja-JP" dirty="0" smtClean="0"/>
                <a:t>2002</a:t>
              </a:r>
              <a:r>
                <a:rPr kumimoji="1" lang="ja-JP" altLang="en-US" dirty="0" smtClean="0"/>
                <a:t>）</a:t>
              </a:r>
              <a:endParaRPr kumimoji="1" lang="ja-JP" altLang="en-US" dirty="0"/>
            </a:p>
          </p:txBody>
        </p:sp>
        <p:sp>
          <p:nvSpPr>
            <p:cNvPr id="10" name="角丸四角形 9"/>
            <p:cNvSpPr/>
            <p:nvPr/>
          </p:nvSpPr>
          <p:spPr>
            <a:xfrm>
              <a:off x="395536" y="3429000"/>
              <a:ext cx="8424936" cy="864096"/>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テキスト ボックス 10"/>
          <p:cNvSpPr txBox="1"/>
          <p:nvPr/>
        </p:nvSpPr>
        <p:spPr>
          <a:xfrm>
            <a:off x="4788024" y="2780928"/>
            <a:ext cx="3672408" cy="369332"/>
          </a:xfrm>
          <a:prstGeom prst="rect">
            <a:avLst/>
          </a:prstGeom>
          <a:noFill/>
        </p:spPr>
        <p:txBody>
          <a:bodyPr wrap="square" rtlCol="0">
            <a:spAutoFit/>
          </a:bodyPr>
          <a:lstStyle/>
          <a:p>
            <a:r>
              <a:rPr kumimoji="1" lang="ja-JP" altLang="en-US" dirty="0" smtClean="0"/>
              <a:t>モノがあふれる現在の社会では・・・</a:t>
            </a:r>
            <a:endParaRPr kumimoji="1" lang="ja-JP" altLang="en-US" dirty="0"/>
          </a:p>
        </p:txBody>
      </p:sp>
      <p:grpSp>
        <p:nvGrpSpPr>
          <p:cNvPr id="28" name="グループ化 27"/>
          <p:cNvGrpSpPr/>
          <p:nvPr/>
        </p:nvGrpSpPr>
        <p:grpSpPr>
          <a:xfrm>
            <a:off x="251520" y="4581128"/>
            <a:ext cx="3873616" cy="1693932"/>
            <a:chOff x="251520" y="4581128"/>
            <a:chExt cx="3873616" cy="1693932"/>
          </a:xfrm>
        </p:grpSpPr>
        <p:cxnSp>
          <p:nvCxnSpPr>
            <p:cNvPr id="17" name="直線コネクタ 16"/>
            <p:cNvCxnSpPr/>
            <p:nvPr/>
          </p:nvCxnSpPr>
          <p:spPr>
            <a:xfrm flipH="1">
              <a:off x="1619672" y="5373216"/>
              <a:ext cx="6480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H="1">
              <a:off x="1331640" y="5373216"/>
              <a:ext cx="28803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251520" y="5517232"/>
              <a:ext cx="2448272" cy="646331"/>
            </a:xfrm>
            <a:prstGeom prst="rect">
              <a:avLst/>
            </a:prstGeom>
            <a:noFill/>
          </p:spPr>
          <p:txBody>
            <a:bodyPr wrap="square" rtlCol="0">
              <a:spAutoFit/>
            </a:bodyPr>
            <a:lstStyle/>
            <a:p>
              <a:r>
                <a:rPr lang="ja-JP" altLang="en-US" dirty="0" smtClean="0"/>
                <a:t>商品＝</a:t>
              </a:r>
              <a:endParaRPr lang="en-US" altLang="ja-JP" dirty="0" smtClean="0"/>
            </a:p>
            <a:p>
              <a:r>
                <a:rPr lang="ja-JP" altLang="en-US" dirty="0" smtClean="0"/>
                <a:t>ステイタスを表す記号</a:t>
              </a:r>
              <a:endParaRPr kumimoji="1" lang="ja-JP" altLang="en-US" dirty="0"/>
            </a:p>
          </p:txBody>
        </p:sp>
        <p:pic>
          <p:nvPicPr>
            <p:cNvPr id="22" name="図 21" descr="illust3498.png"/>
            <p:cNvPicPr>
              <a:picLocks noChangeAspect="1"/>
            </p:cNvPicPr>
            <p:nvPr/>
          </p:nvPicPr>
          <p:blipFill>
            <a:blip r:embed="rId3" cstate="print"/>
            <a:stretch>
              <a:fillRect/>
            </a:stretch>
          </p:blipFill>
          <p:spPr>
            <a:xfrm>
              <a:off x="2411760" y="4653136"/>
              <a:ext cx="1713376" cy="1621924"/>
            </a:xfrm>
            <a:prstGeom prst="rect">
              <a:avLst/>
            </a:prstGeom>
          </p:spPr>
        </p:pic>
        <p:sp>
          <p:nvSpPr>
            <p:cNvPr id="23" name="円/楕円 22"/>
            <p:cNvSpPr/>
            <p:nvPr/>
          </p:nvSpPr>
          <p:spPr>
            <a:xfrm>
              <a:off x="395536" y="4581128"/>
              <a:ext cx="1872208" cy="504056"/>
            </a:xfrm>
            <a:prstGeom prst="ellipse">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rPr>
                <a:t>以前は・・・</a:t>
              </a:r>
              <a:endParaRPr kumimoji="1" lang="ja-JP" altLang="en-US" b="1" dirty="0">
                <a:solidFill>
                  <a:schemeClr val="tx1"/>
                </a:solidFill>
              </a:endParaRPr>
            </a:p>
          </p:txBody>
        </p:sp>
      </p:grpSp>
      <p:grpSp>
        <p:nvGrpSpPr>
          <p:cNvPr id="29" name="グループ化 28"/>
          <p:cNvGrpSpPr/>
          <p:nvPr/>
        </p:nvGrpSpPr>
        <p:grpSpPr>
          <a:xfrm>
            <a:off x="4644008" y="4581128"/>
            <a:ext cx="4320480" cy="1728192"/>
            <a:chOff x="4644008" y="4581128"/>
            <a:chExt cx="4320480" cy="1728192"/>
          </a:xfrm>
        </p:grpSpPr>
        <p:pic>
          <p:nvPicPr>
            <p:cNvPr id="2050" name="Picture 2" descr="C:\Documents and Settings\関根　裕司\デスクトップ\eco01\eco01_6.wmf"/>
            <p:cNvPicPr>
              <a:picLocks noChangeAspect="1" noChangeArrowheads="1"/>
            </p:cNvPicPr>
            <p:nvPr/>
          </p:nvPicPr>
          <p:blipFill>
            <a:blip r:embed="rId4" cstate="print"/>
            <a:srcRect/>
            <a:stretch>
              <a:fillRect/>
            </a:stretch>
          </p:blipFill>
          <p:spPr bwMode="auto">
            <a:xfrm>
              <a:off x="5724128" y="5013176"/>
              <a:ext cx="1296144" cy="395247"/>
            </a:xfrm>
            <a:prstGeom prst="rect">
              <a:avLst/>
            </a:prstGeom>
            <a:noFill/>
          </p:spPr>
        </p:pic>
        <p:pic>
          <p:nvPicPr>
            <p:cNvPr id="13" name="図 12" descr="illust3414.png"/>
            <p:cNvPicPr>
              <a:picLocks noChangeAspect="1"/>
            </p:cNvPicPr>
            <p:nvPr/>
          </p:nvPicPr>
          <p:blipFill>
            <a:blip r:embed="rId5" cstate="print"/>
            <a:stretch>
              <a:fillRect/>
            </a:stretch>
          </p:blipFill>
          <p:spPr>
            <a:xfrm>
              <a:off x="4644008" y="4581128"/>
              <a:ext cx="810274" cy="1728192"/>
            </a:xfrm>
            <a:prstGeom prst="rect">
              <a:avLst/>
            </a:prstGeom>
          </p:spPr>
        </p:pic>
        <p:sp>
          <p:nvSpPr>
            <p:cNvPr id="21" name="テキスト ボックス 20"/>
            <p:cNvSpPr txBox="1"/>
            <p:nvPr/>
          </p:nvSpPr>
          <p:spPr>
            <a:xfrm>
              <a:off x="5436096" y="5589240"/>
              <a:ext cx="3528392" cy="648072"/>
            </a:xfrm>
            <a:prstGeom prst="rect">
              <a:avLst/>
            </a:prstGeom>
            <a:noFill/>
          </p:spPr>
          <p:txBody>
            <a:bodyPr wrap="square" rtlCol="0">
              <a:spAutoFit/>
            </a:bodyPr>
            <a:lstStyle/>
            <a:p>
              <a:r>
                <a:rPr kumimoji="1" lang="ja-JP" altLang="en-US" dirty="0" smtClean="0"/>
                <a:t>新たなステイタス・シンボルとして</a:t>
              </a:r>
              <a:endParaRPr kumimoji="1" lang="en-US" altLang="ja-JP" dirty="0" smtClean="0"/>
            </a:p>
            <a:p>
              <a:r>
                <a:rPr kumimoji="1" lang="ja-JP" altLang="en-US" dirty="0" smtClean="0"/>
                <a:t>「社会性をもった消費」が増えた</a:t>
              </a:r>
              <a:endParaRPr kumimoji="1" lang="en-US" altLang="ja-JP" dirty="0" smtClean="0"/>
            </a:p>
          </p:txBody>
        </p:sp>
        <p:sp>
          <p:nvSpPr>
            <p:cNvPr id="24" name="円/楕円 23"/>
            <p:cNvSpPr/>
            <p:nvPr/>
          </p:nvSpPr>
          <p:spPr>
            <a:xfrm>
              <a:off x="7236296" y="4653136"/>
              <a:ext cx="1728192" cy="504056"/>
            </a:xfrm>
            <a:prstGeom prst="ellipse">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rPr>
                <a:t>現在は・・・</a:t>
              </a:r>
              <a:endParaRPr kumimoji="1" lang="ja-JP" altLang="en-US" b="1" dirty="0">
                <a:solidFill>
                  <a:schemeClr val="tx1"/>
                </a:solidFill>
              </a:endParaRPr>
            </a:p>
          </p:txBody>
        </p:sp>
      </p:grpSp>
      <p:sp>
        <p:nvSpPr>
          <p:cNvPr id="26" name="スライド番号プレースホルダ 25"/>
          <p:cNvSpPr>
            <a:spLocks noGrp="1"/>
          </p:cNvSpPr>
          <p:nvPr>
            <p:ph type="sldNum" sz="quarter" idx="12"/>
          </p:nvPr>
        </p:nvSpPr>
        <p:spPr/>
        <p:txBody>
          <a:bodyPr/>
          <a:lstStyle/>
          <a:p>
            <a:fld id="{8441BD20-250E-4BE8-9BBF-C2C08073649B}" type="slidenum">
              <a:rPr kumimoji="1" lang="ja-JP" altLang="en-US" smtClean="0"/>
              <a:pPr/>
              <a:t>23</a:t>
            </a:fld>
            <a:endParaRPr kumimoji="1" lang="ja-JP" altLang="en-US"/>
          </a:p>
        </p:txBody>
      </p:sp>
      <p:sp>
        <p:nvSpPr>
          <p:cNvPr id="27" name="加算記号 26"/>
          <p:cNvSpPr/>
          <p:nvPr/>
        </p:nvSpPr>
        <p:spPr>
          <a:xfrm>
            <a:off x="4067944" y="5013176"/>
            <a:ext cx="576064" cy="648072"/>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034150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arn(inHorizontal)">
                                      <p:cBhvr>
                                        <p:cTn id="11" dur="500"/>
                                        <p:tgtEl>
                                          <p:spTgt spid="25"/>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3" fill="hold" nodeType="click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strips(upRight)">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randombar(horizontal)">
                                      <p:cBhvr>
                                        <p:cTn id="21" dur="500"/>
                                        <p:tgtEl>
                                          <p:spTgt spid="27"/>
                                        </p:tgtEl>
                                      </p:cBhvr>
                                    </p:animEffect>
                                  </p:childTnLst>
                                </p:cTn>
                              </p:par>
                            </p:childTnLst>
                          </p:cTn>
                        </p:par>
                        <p:par>
                          <p:cTn id="22" fill="hold">
                            <p:stCondLst>
                              <p:cond delay="500"/>
                            </p:stCondLst>
                            <p:childTnLst>
                              <p:par>
                                <p:cTn id="23" presetID="18" presetClass="entr" presetSubtype="3"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strips(upRight)">
                                      <p:cBhvr>
                                        <p:cTn id="2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a:xfrm>
            <a:off x="611560" y="5373216"/>
            <a:ext cx="7992888" cy="864096"/>
          </a:xfrm>
          <a:prstGeom prst="rect">
            <a:avLst/>
          </a:prstGeom>
          <a:noFill/>
          <a:ln w="5715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吹き出し 13"/>
          <p:cNvSpPr/>
          <p:nvPr/>
        </p:nvSpPr>
        <p:spPr>
          <a:xfrm>
            <a:off x="5940152" y="2708920"/>
            <a:ext cx="2520280" cy="792088"/>
          </a:xfrm>
          <a:prstGeom prst="wedgeRoundRectCallout">
            <a:avLst>
              <a:gd name="adj1" fmla="val -64479"/>
              <a:gd name="adj2" fmla="val 93393"/>
              <a:gd name="adj3" fmla="val 16667"/>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社会を意識した消費を行うようにしているよ！</a:t>
            </a:r>
            <a:endParaRPr kumimoji="1" lang="ja-JP" altLang="en-US" dirty="0">
              <a:solidFill>
                <a:schemeClr val="tx1"/>
              </a:solidFill>
            </a:endParaRPr>
          </a:p>
        </p:txBody>
      </p:sp>
      <p:sp>
        <p:nvSpPr>
          <p:cNvPr id="2" name="タイトル 1"/>
          <p:cNvSpPr>
            <a:spLocks noGrp="1"/>
          </p:cNvSpPr>
          <p:nvPr>
            <p:ph type="title"/>
          </p:nvPr>
        </p:nvSpPr>
        <p:spPr/>
        <p:txBody>
          <a:bodyPr/>
          <a:lstStyle/>
          <a:p>
            <a:r>
              <a:rPr kumimoji="1" lang="en-US" altLang="ja-JP" dirty="0" smtClean="0"/>
              <a:t>CRM</a:t>
            </a:r>
            <a:r>
              <a:rPr kumimoji="1" lang="ja-JP" altLang="en-US" dirty="0" smtClean="0"/>
              <a:t>にあてはめると</a:t>
            </a:r>
            <a:endParaRPr kumimoji="1" lang="ja-JP" altLang="en-US" dirty="0"/>
          </a:p>
        </p:txBody>
      </p:sp>
      <p:sp>
        <p:nvSpPr>
          <p:cNvPr id="4" name="テキスト ボックス 3"/>
          <p:cNvSpPr txBox="1"/>
          <p:nvPr/>
        </p:nvSpPr>
        <p:spPr>
          <a:xfrm>
            <a:off x="395536" y="1268760"/>
            <a:ext cx="6264696" cy="369332"/>
          </a:xfrm>
          <a:prstGeom prst="rect">
            <a:avLst/>
          </a:prstGeom>
          <a:noFill/>
        </p:spPr>
        <p:txBody>
          <a:bodyPr wrap="square" rtlCol="0">
            <a:spAutoFit/>
          </a:bodyPr>
          <a:lstStyle/>
          <a:p>
            <a:r>
              <a:rPr kumimoji="1" lang="en-US" altLang="ja-JP" dirty="0" smtClean="0"/>
              <a:t>CRM</a:t>
            </a:r>
            <a:r>
              <a:rPr kumimoji="1" lang="ja-JP" altLang="en-US" dirty="0" smtClean="0"/>
              <a:t>は社会志向的なマーケティング活動である</a:t>
            </a:r>
            <a:endParaRPr kumimoji="1" lang="ja-JP" altLang="en-US" dirty="0"/>
          </a:p>
        </p:txBody>
      </p:sp>
      <p:sp>
        <p:nvSpPr>
          <p:cNvPr id="5" name="テキスト ボックス 4"/>
          <p:cNvSpPr txBox="1"/>
          <p:nvPr/>
        </p:nvSpPr>
        <p:spPr>
          <a:xfrm>
            <a:off x="395536" y="1700808"/>
            <a:ext cx="8424936" cy="677108"/>
          </a:xfrm>
          <a:prstGeom prst="rect">
            <a:avLst/>
          </a:prstGeom>
          <a:noFill/>
        </p:spPr>
        <p:txBody>
          <a:bodyPr wrap="square" rtlCol="0">
            <a:spAutoFit/>
          </a:bodyPr>
          <a:lstStyle/>
          <a:p>
            <a:r>
              <a:rPr kumimoji="1" lang="ja-JP" altLang="en-US" dirty="0" smtClean="0"/>
              <a:t>先ほどの世良による研究から、このような製品を購買することは</a:t>
            </a:r>
            <a:endParaRPr kumimoji="1" lang="en-US" altLang="ja-JP" dirty="0" smtClean="0"/>
          </a:p>
          <a:p>
            <a:r>
              <a:rPr kumimoji="1" lang="ja-JP" altLang="en-US" sz="2000" u="sng" dirty="0" smtClean="0"/>
              <a:t>「ステイタスを表示する（見せびらかす）」</a:t>
            </a:r>
            <a:r>
              <a:rPr kumimoji="1" lang="ja-JP" altLang="en-US" u="sng" dirty="0" smtClean="0"/>
              <a:t>ということにつながる</a:t>
            </a:r>
            <a:r>
              <a:rPr kumimoji="1" lang="ja-JP" altLang="en-US" dirty="0" smtClean="0"/>
              <a:t>ということができる</a:t>
            </a:r>
            <a:endParaRPr kumimoji="1" lang="ja-JP" altLang="en-US" dirty="0"/>
          </a:p>
        </p:txBody>
      </p:sp>
      <p:sp>
        <p:nvSpPr>
          <p:cNvPr id="6" name="テキスト ボックス 5"/>
          <p:cNvSpPr txBox="1"/>
          <p:nvPr/>
        </p:nvSpPr>
        <p:spPr>
          <a:xfrm>
            <a:off x="827584" y="5445224"/>
            <a:ext cx="7776864" cy="707886"/>
          </a:xfrm>
          <a:prstGeom prst="rect">
            <a:avLst/>
          </a:prstGeom>
          <a:noFill/>
        </p:spPr>
        <p:txBody>
          <a:bodyPr wrap="square" rtlCol="0">
            <a:spAutoFit/>
          </a:bodyPr>
          <a:lstStyle/>
          <a:p>
            <a:r>
              <a:rPr kumimoji="1" lang="ja-JP" altLang="en-US" dirty="0" smtClean="0"/>
              <a:t>つまり</a:t>
            </a:r>
            <a:r>
              <a:rPr kumimoji="1" lang="en-US" altLang="ja-JP" dirty="0" smtClean="0"/>
              <a:t>CRM</a:t>
            </a:r>
            <a:r>
              <a:rPr kumimoji="1" lang="ja-JP" altLang="en-US" dirty="0" smtClean="0"/>
              <a:t>製品を購買する際に、</a:t>
            </a:r>
            <a:r>
              <a:rPr kumimoji="1" lang="ja-JP" altLang="en-US" sz="2000" dirty="0" smtClean="0"/>
              <a:t>「</a:t>
            </a:r>
            <a:r>
              <a:rPr kumimoji="1" lang="ja-JP" altLang="en-US" sz="2000" b="1" dirty="0" smtClean="0">
                <a:solidFill>
                  <a:srgbClr val="FF0000"/>
                </a:solidFill>
              </a:rPr>
              <a:t>社会的問題の解決のため</a:t>
            </a:r>
            <a:r>
              <a:rPr kumimoji="1" lang="ja-JP" altLang="en-US" sz="2000" dirty="0" smtClean="0"/>
              <a:t>」</a:t>
            </a:r>
            <a:r>
              <a:rPr kumimoji="1" lang="ja-JP" altLang="en-US" dirty="0" smtClean="0"/>
              <a:t>ではなく</a:t>
            </a:r>
            <a:endParaRPr kumimoji="1" lang="en-US" altLang="ja-JP" dirty="0" smtClean="0"/>
          </a:p>
          <a:p>
            <a:r>
              <a:rPr kumimoji="1" lang="ja-JP" altLang="en-US" sz="2000" dirty="0" smtClean="0"/>
              <a:t>「</a:t>
            </a:r>
            <a:r>
              <a:rPr kumimoji="1" lang="ja-JP" altLang="en-US" sz="2000" b="1" dirty="0" smtClean="0">
                <a:solidFill>
                  <a:srgbClr val="FF0000"/>
                </a:solidFill>
              </a:rPr>
              <a:t>他人に誇示したい</a:t>
            </a:r>
            <a:r>
              <a:rPr kumimoji="1" lang="ja-JP" altLang="en-US" sz="2000" dirty="0" smtClean="0"/>
              <a:t>」</a:t>
            </a:r>
            <a:r>
              <a:rPr kumimoji="1" lang="ja-JP" altLang="en-US" dirty="0" smtClean="0"/>
              <a:t>という動機をもっている消費者が存在するかもしれない</a:t>
            </a:r>
            <a:endParaRPr kumimoji="1" lang="ja-JP" altLang="en-US" dirty="0"/>
          </a:p>
        </p:txBody>
      </p:sp>
      <p:pic>
        <p:nvPicPr>
          <p:cNvPr id="7" name="図 6" descr="illust2008.png"/>
          <p:cNvPicPr>
            <a:picLocks noChangeAspect="1"/>
          </p:cNvPicPr>
          <p:nvPr/>
        </p:nvPicPr>
        <p:blipFill>
          <a:blip r:embed="rId2" cstate="print"/>
          <a:stretch>
            <a:fillRect/>
          </a:stretch>
        </p:blipFill>
        <p:spPr>
          <a:xfrm>
            <a:off x="4427984" y="3789040"/>
            <a:ext cx="1185674" cy="1264923"/>
          </a:xfrm>
          <a:prstGeom prst="rect">
            <a:avLst/>
          </a:prstGeom>
        </p:spPr>
      </p:pic>
      <p:sp>
        <p:nvSpPr>
          <p:cNvPr id="9" name="角丸四角形 8"/>
          <p:cNvSpPr/>
          <p:nvPr/>
        </p:nvSpPr>
        <p:spPr>
          <a:xfrm>
            <a:off x="2699792" y="2852936"/>
            <a:ext cx="1584176" cy="2160240"/>
          </a:xfrm>
          <a:prstGeom prst="roundRect">
            <a:avLst/>
          </a:prstGeom>
          <a:solidFill>
            <a:schemeClr val="bg1"/>
          </a:solidFill>
          <a:ln w="381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Picture 2" descr="http://kids.wanpug.com/illust/illust3731.png"/>
          <p:cNvPicPr>
            <a:picLocks noChangeAspect="1" noChangeArrowheads="1"/>
          </p:cNvPicPr>
          <p:nvPr/>
        </p:nvPicPr>
        <p:blipFill>
          <a:blip r:embed="rId3" cstate="print"/>
          <a:srcRect/>
          <a:stretch>
            <a:fillRect/>
          </a:stretch>
        </p:blipFill>
        <p:spPr bwMode="auto">
          <a:xfrm>
            <a:off x="3347864" y="3068960"/>
            <a:ext cx="337095" cy="936104"/>
          </a:xfrm>
          <a:prstGeom prst="rect">
            <a:avLst/>
          </a:prstGeom>
          <a:noFill/>
        </p:spPr>
      </p:pic>
      <p:pic>
        <p:nvPicPr>
          <p:cNvPr id="1028" name="Picture 4" descr="C:\Documents and Settings\関根　裕司\デスクトップ\eco01\eco01_4.wmf"/>
          <p:cNvPicPr>
            <a:picLocks noChangeAspect="1" noChangeArrowheads="1"/>
          </p:cNvPicPr>
          <p:nvPr/>
        </p:nvPicPr>
        <p:blipFill>
          <a:blip r:embed="rId4" cstate="print"/>
          <a:srcRect/>
          <a:stretch>
            <a:fillRect/>
          </a:stretch>
        </p:blipFill>
        <p:spPr bwMode="auto">
          <a:xfrm>
            <a:off x="3563888" y="4365104"/>
            <a:ext cx="596074" cy="508893"/>
          </a:xfrm>
          <a:prstGeom prst="rect">
            <a:avLst/>
          </a:prstGeom>
          <a:noFill/>
        </p:spPr>
      </p:pic>
      <p:pic>
        <p:nvPicPr>
          <p:cNvPr id="1029" name="Picture 5" descr="C:\Documents and Settings\関根　裕司\デスクトップ\eco01\eco01_3.wmf"/>
          <p:cNvPicPr>
            <a:picLocks noChangeAspect="1" noChangeArrowheads="1"/>
          </p:cNvPicPr>
          <p:nvPr/>
        </p:nvPicPr>
        <p:blipFill>
          <a:blip r:embed="rId5" cstate="print"/>
          <a:srcRect/>
          <a:stretch>
            <a:fillRect/>
          </a:stretch>
        </p:blipFill>
        <p:spPr bwMode="auto">
          <a:xfrm>
            <a:off x="2915816" y="4293096"/>
            <a:ext cx="576064" cy="606925"/>
          </a:xfrm>
          <a:prstGeom prst="rect">
            <a:avLst/>
          </a:prstGeom>
          <a:noFill/>
        </p:spPr>
      </p:pic>
      <p:sp>
        <p:nvSpPr>
          <p:cNvPr id="17" name="四角形吹き出し 16"/>
          <p:cNvSpPr/>
          <p:nvPr/>
        </p:nvSpPr>
        <p:spPr>
          <a:xfrm>
            <a:off x="395536" y="2708920"/>
            <a:ext cx="2088232" cy="720080"/>
          </a:xfrm>
          <a:prstGeom prst="wedgeRectCallout">
            <a:avLst>
              <a:gd name="adj1" fmla="val 66127"/>
              <a:gd name="adj2" fmla="val 33884"/>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購入すれば活動の支援ができるよ！</a:t>
            </a:r>
            <a:endParaRPr kumimoji="1" lang="ja-JP" altLang="en-US" dirty="0">
              <a:solidFill>
                <a:schemeClr val="tx1"/>
              </a:solidFill>
            </a:endParaRPr>
          </a:p>
        </p:txBody>
      </p:sp>
      <p:sp>
        <p:nvSpPr>
          <p:cNvPr id="18" name="下矢印 17"/>
          <p:cNvSpPr/>
          <p:nvPr/>
        </p:nvSpPr>
        <p:spPr>
          <a:xfrm>
            <a:off x="7092280" y="3645024"/>
            <a:ext cx="360040" cy="432048"/>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角丸四角形 18"/>
          <p:cNvSpPr/>
          <p:nvPr/>
        </p:nvSpPr>
        <p:spPr>
          <a:xfrm>
            <a:off x="5724128" y="4221088"/>
            <a:ext cx="3203848" cy="792088"/>
          </a:xfrm>
          <a:prstGeom prst="round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そのような人間だということを消費行動によって周囲に示す</a:t>
            </a:r>
            <a:endParaRPr kumimoji="1" lang="ja-JP" altLang="en-US" dirty="0">
              <a:solidFill>
                <a:schemeClr val="tx1"/>
              </a:solidFill>
            </a:endParaRPr>
          </a:p>
        </p:txBody>
      </p:sp>
      <p:sp>
        <p:nvSpPr>
          <p:cNvPr id="16" name="スライド番号プレースホルダ 15"/>
          <p:cNvSpPr>
            <a:spLocks noGrp="1"/>
          </p:cNvSpPr>
          <p:nvPr>
            <p:ph type="sldNum" sz="quarter" idx="12"/>
          </p:nvPr>
        </p:nvSpPr>
        <p:spPr/>
        <p:txBody>
          <a:bodyPr/>
          <a:lstStyle/>
          <a:p>
            <a:fld id="{8441BD20-250E-4BE8-9BBF-C2C08073649B}" type="slidenum">
              <a:rPr kumimoji="1" lang="ja-JP" altLang="en-US" smtClean="0"/>
              <a:pPr/>
              <a:t>24</a:t>
            </a:fld>
            <a:endParaRPr kumimoji="1" lang="ja-JP" altLang="en-US"/>
          </a:p>
        </p:txBody>
      </p:sp>
    </p:spTree>
    <p:extLst>
      <p:ext uri="{BB962C8B-B14F-4D97-AF65-F5344CB8AC3E}">
        <p14:creationId xmlns:p14="http://schemas.microsoft.com/office/powerpoint/2010/main" val="36108400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trips(downLeft)">
                                      <p:cBhvr>
                                        <p:cTn id="7" dur="500"/>
                                        <p:tgtEl>
                                          <p:spTgt spid="18"/>
                                        </p:tgtEl>
                                      </p:cBhvr>
                                    </p:animEffect>
                                  </p:childTnLst>
                                </p:cTn>
                              </p:par>
                            </p:childTnLst>
                          </p:cTn>
                        </p:par>
                        <p:par>
                          <p:cTn id="8" fill="hold">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arn(inHorizontal)">
                                      <p:cBhvr>
                                        <p:cTn id="11" dur="500"/>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6"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Horizontal)">
                                      <p:cBhvr>
                                        <p:cTn id="16" dur="500"/>
                                        <p:tgtEl>
                                          <p:spTgt spid="6"/>
                                        </p:tgtEl>
                                      </p:cBhvr>
                                    </p:animEffect>
                                  </p:childTnLst>
                                </p:cTn>
                              </p:par>
                              <p:par>
                                <p:cTn id="17" presetID="16" presetClass="entr" presetSubtype="2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barn(inHorizontal)">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p:bldP spid="18" grpId="0" animBg="1"/>
      <p:bldP spid="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88640"/>
            <a:ext cx="8686800" cy="972344"/>
          </a:xfrm>
        </p:spPr>
        <p:txBody>
          <a:bodyPr>
            <a:noAutofit/>
          </a:bodyPr>
          <a:lstStyle/>
          <a:p>
            <a:r>
              <a:rPr kumimoji="1" lang="ja-JP" altLang="en-US" sz="4000" dirty="0" smtClean="0"/>
              <a:t>今研究で用いる消費者分類の説明変数</a:t>
            </a:r>
            <a:endParaRPr kumimoji="1" lang="ja-JP" altLang="en-US" sz="4000" dirty="0"/>
          </a:p>
        </p:txBody>
      </p:sp>
      <p:sp>
        <p:nvSpPr>
          <p:cNvPr id="6" name="テキスト ボックス 5"/>
          <p:cNvSpPr txBox="1"/>
          <p:nvPr/>
        </p:nvSpPr>
        <p:spPr>
          <a:xfrm>
            <a:off x="251520" y="1340768"/>
            <a:ext cx="7704856" cy="369332"/>
          </a:xfrm>
          <a:prstGeom prst="rect">
            <a:avLst/>
          </a:prstGeom>
          <a:noFill/>
        </p:spPr>
        <p:txBody>
          <a:bodyPr wrap="square" rtlCol="0">
            <a:spAutoFit/>
          </a:bodyPr>
          <a:lstStyle/>
          <a:p>
            <a:r>
              <a:rPr kumimoji="1" lang="en-US" altLang="ja-JP" dirty="0" smtClean="0"/>
              <a:t>CRM</a:t>
            </a:r>
            <a:r>
              <a:rPr kumimoji="1" lang="ja-JP" altLang="en-US" dirty="0" smtClean="0"/>
              <a:t>に関する消費者分類に必要だと考えた新たな説明変数</a:t>
            </a:r>
            <a:endParaRPr kumimoji="1" lang="ja-JP" altLang="en-US" dirty="0"/>
          </a:p>
        </p:txBody>
      </p:sp>
      <p:grpSp>
        <p:nvGrpSpPr>
          <p:cNvPr id="40" name="グループ化 39"/>
          <p:cNvGrpSpPr/>
          <p:nvPr/>
        </p:nvGrpSpPr>
        <p:grpSpPr>
          <a:xfrm>
            <a:off x="251520" y="5301208"/>
            <a:ext cx="8820472" cy="648072"/>
            <a:chOff x="251520" y="5445224"/>
            <a:chExt cx="8820472" cy="648072"/>
          </a:xfrm>
        </p:grpSpPr>
        <p:sp>
          <p:nvSpPr>
            <p:cNvPr id="7" name="正方形/長方形 6"/>
            <p:cNvSpPr/>
            <p:nvPr/>
          </p:nvSpPr>
          <p:spPr>
            <a:xfrm>
              <a:off x="251520" y="5445224"/>
              <a:ext cx="8640960" cy="64807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2339752" y="5589240"/>
              <a:ext cx="6732240" cy="369332"/>
            </a:xfrm>
            <a:prstGeom prst="rect">
              <a:avLst/>
            </a:prstGeom>
            <a:noFill/>
          </p:spPr>
          <p:txBody>
            <a:bodyPr wrap="square" rtlCol="0">
              <a:spAutoFit/>
            </a:bodyPr>
            <a:lstStyle/>
            <a:p>
              <a:r>
                <a:rPr kumimoji="1" lang="ja-JP" altLang="en-US" dirty="0" smtClean="0"/>
                <a:t>自分の購入した商品を他人に見せびらかしたいと考える</a:t>
              </a:r>
              <a:endParaRPr kumimoji="1" lang="ja-JP" altLang="en-US" dirty="0"/>
            </a:p>
          </p:txBody>
        </p:sp>
        <p:sp>
          <p:nvSpPr>
            <p:cNvPr id="19" name="テキスト ボックス 18"/>
            <p:cNvSpPr txBox="1"/>
            <p:nvPr/>
          </p:nvSpPr>
          <p:spPr>
            <a:xfrm>
              <a:off x="467544" y="5559623"/>
              <a:ext cx="1656184" cy="461665"/>
            </a:xfrm>
            <a:prstGeom prst="rect">
              <a:avLst/>
            </a:prstGeom>
            <a:noFill/>
          </p:spPr>
          <p:txBody>
            <a:bodyPr wrap="square" rtlCol="0">
              <a:spAutoFit/>
            </a:bodyPr>
            <a:lstStyle/>
            <a:p>
              <a:r>
                <a:rPr kumimoji="1" lang="ja-JP" altLang="en-US" sz="2400" dirty="0" smtClean="0"/>
                <a:t>誇示・顕示</a:t>
              </a:r>
              <a:endParaRPr kumimoji="1" lang="ja-JP" altLang="en-US" sz="2400" dirty="0"/>
            </a:p>
          </p:txBody>
        </p:sp>
        <p:cxnSp>
          <p:nvCxnSpPr>
            <p:cNvPr id="24" name="直線コネクタ 23"/>
            <p:cNvCxnSpPr/>
            <p:nvPr/>
          </p:nvCxnSpPr>
          <p:spPr>
            <a:xfrm>
              <a:off x="2267744" y="5445224"/>
              <a:ext cx="0" cy="648072"/>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37" name="グループ化 36"/>
          <p:cNvGrpSpPr/>
          <p:nvPr/>
        </p:nvGrpSpPr>
        <p:grpSpPr>
          <a:xfrm>
            <a:off x="251520" y="1844824"/>
            <a:ext cx="8676456" cy="648072"/>
            <a:chOff x="251520" y="2708920"/>
            <a:chExt cx="8676456" cy="648072"/>
          </a:xfrm>
        </p:grpSpPr>
        <p:sp>
          <p:nvSpPr>
            <p:cNvPr id="8" name="正方形/長方形 7"/>
            <p:cNvSpPr/>
            <p:nvPr/>
          </p:nvSpPr>
          <p:spPr>
            <a:xfrm>
              <a:off x="251520" y="2708920"/>
              <a:ext cx="8640960" cy="648072"/>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p:cNvSpPr txBox="1"/>
            <p:nvPr/>
          </p:nvSpPr>
          <p:spPr>
            <a:xfrm>
              <a:off x="2339752" y="2708920"/>
              <a:ext cx="6588224" cy="648072"/>
            </a:xfrm>
            <a:prstGeom prst="rect">
              <a:avLst/>
            </a:prstGeom>
            <a:noFill/>
          </p:spPr>
          <p:txBody>
            <a:bodyPr wrap="square" rtlCol="0">
              <a:spAutoFit/>
            </a:bodyPr>
            <a:lstStyle/>
            <a:p>
              <a:r>
                <a:rPr kumimoji="1" lang="ja-JP" altLang="en-US" dirty="0" smtClean="0"/>
                <a:t>周囲の人間がしていることに対して自分も同じようなことをしたい、またはしなければならないと</a:t>
              </a:r>
              <a:r>
                <a:rPr lang="ja-JP" altLang="en-US" dirty="0" smtClean="0"/>
                <a:t>考える</a:t>
              </a:r>
              <a:endParaRPr kumimoji="1" lang="ja-JP" altLang="en-US" dirty="0"/>
            </a:p>
          </p:txBody>
        </p:sp>
        <p:sp>
          <p:nvSpPr>
            <p:cNvPr id="20" name="テキスト ボックス 19"/>
            <p:cNvSpPr txBox="1"/>
            <p:nvPr/>
          </p:nvSpPr>
          <p:spPr>
            <a:xfrm>
              <a:off x="827584" y="2780928"/>
              <a:ext cx="1008112" cy="461665"/>
            </a:xfrm>
            <a:prstGeom prst="rect">
              <a:avLst/>
            </a:prstGeom>
            <a:noFill/>
          </p:spPr>
          <p:txBody>
            <a:bodyPr wrap="square" rtlCol="0">
              <a:spAutoFit/>
            </a:bodyPr>
            <a:lstStyle/>
            <a:p>
              <a:r>
                <a:rPr kumimoji="1" lang="ja-JP" altLang="en-US" sz="2400" dirty="0" smtClean="0"/>
                <a:t>協調</a:t>
              </a:r>
              <a:endParaRPr kumimoji="1" lang="ja-JP" altLang="en-US" sz="2400" dirty="0"/>
            </a:p>
          </p:txBody>
        </p:sp>
        <p:cxnSp>
          <p:nvCxnSpPr>
            <p:cNvPr id="25" name="直線コネクタ 24"/>
            <p:cNvCxnSpPr/>
            <p:nvPr/>
          </p:nvCxnSpPr>
          <p:spPr>
            <a:xfrm>
              <a:off x="2267744" y="2708920"/>
              <a:ext cx="0" cy="648072"/>
            </a:xfrm>
            <a:prstGeom prst="line">
              <a:avLst/>
            </a:prstGeom>
            <a:ln w="28575">
              <a:solidFill>
                <a:srgbClr val="00B050"/>
              </a:solidFill>
              <a:prstDash val="sysDash"/>
            </a:ln>
          </p:spPr>
          <p:style>
            <a:lnRef idx="1">
              <a:schemeClr val="accent1"/>
            </a:lnRef>
            <a:fillRef idx="0">
              <a:schemeClr val="accent1"/>
            </a:fillRef>
            <a:effectRef idx="0">
              <a:schemeClr val="accent1"/>
            </a:effectRef>
            <a:fontRef idx="minor">
              <a:schemeClr val="tx1"/>
            </a:fontRef>
          </p:style>
        </p:cxnSp>
      </p:grpSp>
      <p:grpSp>
        <p:nvGrpSpPr>
          <p:cNvPr id="28" name="グループ化 27"/>
          <p:cNvGrpSpPr/>
          <p:nvPr/>
        </p:nvGrpSpPr>
        <p:grpSpPr>
          <a:xfrm>
            <a:off x="251520" y="2996952"/>
            <a:ext cx="8640960" cy="648072"/>
            <a:chOff x="251520" y="4509120"/>
            <a:chExt cx="8640960" cy="648072"/>
          </a:xfrm>
        </p:grpSpPr>
        <p:sp>
          <p:nvSpPr>
            <p:cNvPr id="9" name="正方形/長方形 8"/>
            <p:cNvSpPr/>
            <p:nvPr/>
          </p:nvSpPr>
          <p:spPr>
            <a:xfrm>
              <a:off x="251520" y="4509120"/>
              <a:ext cx="8640960" cy="648072"/>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2304256" y="4509120"/>
              <a:ext cx="6588224" cy="648072"/>
            </a:xfrm>
            <a:prstGeom prst="rect">
              <a:avLst/>
            </a:prstGeom>
            <a:noFill/>
          </p:spPr>
          <p:txBody>
            <a:bodyPr wrap="square" rtlCol="0">
              <a:spAutoFit/>
            </a:bodyPr>
            <a:lstStyle/>
            <a:p>
              <a:r>
                <a:rPr lang="ja-JP" altLang="en-US" dirty="0" smtClean="0"/>
                <a:t>他人が行う事に対してあこがれを持ち、自分もそのようになりたいと考える</a:t>
              </a:r>
              <a:endParaRPr kumimoji="1" lang="ja-JP" altLang="en-US" dirty="0"/>
            </a:p>
          </p:txBody>
        </p:sp>
        <p:sp>
          <p:nvSpPr>
            <p:cNvPr id="21" name="テキスト ボックス 20"/>
            <p:cNvSpPr txBox="1"/>
            <p:nvPr/>
          </p:nvSpPr>
          <p:spPr>
            <a:xfrm>
              <a:off x="611560" y="4623519"/>
              <a:ext cx="1440160" cy="461665"/>
            </a:xfrm>
            <a:prstGeom prst="rect">
              <a:avLst/>
            </a:prstGeom>
            <a:noFill/>
          </p:spPr>
          <p:txBody>
            <a:bodyPr wrap="square" rtlCol="0">
              <a:spAutoFit/>
            </a:bodyPr>
            <a:lstStyle/>
            <a:p>
              <a:r>
                <a:rPr kumimoji="1" lang="ja-JP" altLang="en-US" sz="2400" dirty="0" smtClean="0"/>
                <a:t>あこがれ</a:t>
              </a:r>
              <a:endParaRPr kumimoji="1" lang="ja-JP" altLang="en-US" sz="2400" dirty="0"/>
            </a:p>
          </p:txBody>
        </p:sp>
        <p:cxnSp>
          <p:nvCxnSpPr>
            <p:cNvPr id="26" name="直線コネクタ 25"/>
            <p:cNvCxnSpPr/>
            <p:nvPr/>
          </p:nvCxnSpPr>
          <p:spPr>
            <a:xfrm>
              <a:off x="2267744" y="4509120"/>
              <a:ext cx="0" cy="648072"/>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38" name="グループ化 37"/>
          <p:cNvGrpSpPr/>
          <p:nvPr/>
        </p:nvGrpSpPr>
        <p:grpSpPr>
          <a:xfrm>
            <a:off x="251520" y="4149080"/>
            <a:ext cx="8640960" cy="648072"/>
            <a:chOff x="251520" y="3573016"/>
            <a:chExt cx="8640960" cy="648072"/>
          </a:xfrm>
        </p:grpSpPr>
        <p:sp>
          <p:nvSpPr>
            <p:cNvPr id="10" name="正方形/長方形 9"/>
            <p:cNvSpPr/>
            <p:nvPr/>
          </p:nvSpPr>
          <p:spPr>
            <a:xfrm>
              <a:off x="251520" y="3573016"/>
              <a:ext cx="8640960" cy="648072"/>
            </a:xfrm>
            <a:prstGeom prst="rect">
              <a:avLst/>
            </a:prstGeom>
            <a:noFill/>
            <a:ln w="28575">
              <a:solidFill>
                <a:srgbClr val="FF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2339752" y="3717032"/>
              <a:ext cx="6336704" cy="369332"/>
            </a:xfrm>
            <a:prstGeom prst="rect">
              <a:avLst/>
            </a:prstGeom>
            <a:noFill/>
          </p:spPr>
          <p:txBody>
            <a:bodyPr wrap="square" rtlCol="0">
              <a:spAutoFit/>
            </a:bodyPr>
            <a:lstStyle/>
            <a:p>
              <a:r>
                <a:rPr kumimoji="1" lang="ja-JP" altLang="en-US" dirty="0" smtClean="0"/>
                <a:t>人のため、社会のためになることは進んで協力しようと考える</a:t>
              </a:r>
              <a:endParaRPr kumimoji="1" lang="ja-JP" altLang="en-US" dirty="0"/>
            </a:p>
          </p:txBody>
        </p:sp>
        <p:sp>
          <p:nvSpPr>
            <p:cNvPr id="22" name="テキスト ボックス 21"/>
            <p:cNvSpPr txBox="1"/>
            <p:nvPr/>
          </p:nvSpPr>
          <p:spPr>
            <a:xfrm>
              <a:off x="827584" y="3645024"/>
              <a:ext cx="1008112" cy="461665"/>
            </a:xfrm>
            <a:prstGeom prst="rect">
              <a:avLst/>
            </a:prstGeom>
            <a:noFill/>
          </p:spPr>
          <p:txBody>
            <a:bodyPr wrap="square" rtlCol="0">
              <a:spAutoFit/>
            </a:bodyPr>
            <a:lstStyle/>
            <a:p>
              <a:r>
                <a:rPr kumimoji="1" lang="ja-JP" altLang="en-US" sz="2400" dirty="0" smtClean="0"/>
                <a:t>良心</a:t>
              </a:r>
              <a:endParaRPr kumimoji="1" lang="ja-JP" altLang="en-US" sz="2400" dirty="0"/>
            </a:p>
          </p:txBody>
        </p:sp>
        <p:cxnSp>
          <p:nvCxnSpPr>
            <p:cNvPr id="27" name="直線コネクタ 26"/>
            <p:cNvCxnSpPr/>
            <p:nvPr/>
          </p:nvCxnSpPr>
          <p:spPr>
            <a:xfrm>
              <a:off x="2267744" y="3573016"/>
              <a:ext cx="0" cy="648072"/>
            </a:xfrm>
            <a:prstGeom prst="line">
              <a:avLst/>
            </a:prstGeom>
            <a:ln w="28575">
              <a:solidFill>
                <a:srgbClr val="FF7D7D"/>
              </a:solidFill>
              <a:prstDash val="sysDash"/>
            </a:ln>
          </p:spPr>
          <p:style>
            <a:lnRef idx="1">
              <a:schemeClr val="accent1"/>
            </a:lnRef>
            <a:fillRef idx="0">
              <a:schemeClr val="accent1"/>
            </a:fillRef>
            <a:effectRef idx="0">
              <a:schemeClr val="accent1"/>
            </a:effectRef>
            <a:fontRef idx="minor">
              <a:schemeClr val="tx1"/>
            </a:fontRef>
          </p:style>
        </p:cxnSp>
      </p:grpSp>
      <p:sp>
        <p:nvSpPr>
          <p:cNvPr id="41" name="スライド番号プレースホルダ 40"/>
          <p:cNvSpPr>
            <a:spLocks noGrp="1"/>
          </p:cNvSpPr>
          <p:nvPr>
            <p:ph type="sldNum" sz="quarter" idx="12"/>
          </p:nvPr>
        </p:nvSpPr>
        <p:spPr/>
        <p:txBody>
          <a:bodyPr/>
          <a:lstStyle/>
          <a:p>
            <a:fld id="{8441BD20-250E-4BE8-9BBF-C2C08073649B}" type="slidenum">
              <a:rPr kumimoji="1" lang="ja-JP" altLang="en-US" smtClean="0"/>
              <a:pPr/>
              <a:t>25</a:t>
            </a:fld>
            <a:endParaRPr kumimoji="1" lang="ja-JP" altLang="en-US"/>
          </a:p>
        </p:txBody>
      </p:sp>
    </p:spTree>
    <p:extLst>
      <p:ext uri="{BB962C8B-B14F-4D97-AF65-F5344CB8AC3E}">
        <p14:creationId xmlns:p14="http://schemas.microsoft.com/office/powerpoint/2010/main" val="18606505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strips(upRight)">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strips(upRigh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strips(upRight)">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3"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strips(upRight)">
                                      <p:cBhvr>
                                        <p:cTn id="2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正方形/長方形 41"/>
          <p:cNvSpPr/>
          <p:nvPr/>
        </p:nvSpPr>
        <p:spPr>
          <a:xfrm>
            <a:off x="179512" y="1556792"/>
            <a:ext cx="8712968" cy="2088232"/>
          </a:xfrm>
          <a:prstGeom prst="rect">
            <a:avLst/>
          </a:prstGeom>
          <a:noFill/>
          <a:ln w="762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Ｃｖｃ</a:t>
            </a:r>
            <a:endParaRPr kumimoji="1" lang="ja-JP" altLang="en-US" dirty="0"/>
          </a:p>
        </p:txBody>
      </p:sp>
      <p:sp>
        <p:nvSpPr>
          <p:cNvPr id="37" name="正方形/長方形 36"/>
          <p:cNvSpPr/>
          <p:nvPr/>
        </p:nvSpPr>
        <p:spPr>
          <a:xfrm>
            <a:off x="179512" y="4149080"/>
            <a:ext cx="8712968" cy="2160240"/>
          </a:xfrm>
          <a:prstGeom prst="rect">
            <a:avLst/>
          </a:prstGeom>
          <a:noFill/>
          <a:ln w="7620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Ｃｖｃ</a:t>
            </a:r>
            <a:endParaRPr kumimoji="1" lang="ja-JP" altLang="en-US" dirty="0"/>
          </a:p>
        </p:txBody>
      </p:sp>
      <p:sp>
        <p:nvSpPr>
          <p:cNvPr id="2" name="タイトル 1"/>
          <p:cNvSpPr>
            <a:spLocks noGrp="1"/>
          </p:cNvSpPr>
          <p:nvPr>
            <p:ph type="title"/>
          </p:nvPr>
        </p:nvSpPr>
        <p:spPr/>
        <p:txBody>
          <a:bodyPr>
            <a:normAutofit/>
          </a:bodyPr>
          <a:lstStyle/>
          <a:p>
            <a:r>
              <a:rPr kumimoji="1" lang="ja-JP" altLang="en-US" sz="4000" dirty="0" smtClean="0"/>
              <a:t>新しい説明変数の設定理由</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26</a:t>
            </a:fld>
            <a:endParaRPr kumimoji="1" lang="ja-JP" altLang="en-US"/>
          </a:p>
        </p:txBody>
      </p:sp>
      <p:sp>
        <p:nvSpPr>
          <p:cNvPr id="25" name="右矢印 24"/>
          <p:cNvSpPr/>
          <p:nvPr/>
        </p:nvSpPr>
        <p:spPr>
          <a:xfrm>
            <a:off x="2195736" y="5517232"/>
            <a:ext cx="504056" cy="360040"/>
          </a:xfrm>
          <a:prstGeom prst="right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右矢印 26"/>
          <p:cNvSpPr/>
          <p:nvPr/>
        </p:nvSpPr>
        <p:spPr>
          <a:xfrm>
            <a:off x="2195736" y="4653136"/>
            <a:ext cx="504056" cy="360040"/>
          </a:xfrm>
          <a:prstGeom prst="rightArrow">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右矢印 27"/>
          <p:cNvSpPr/>
          <p:nvPr/>
        </p:nvSpPr>
        <p:spPr>
          <a:xfrm>
            <a:off x="2195736" y="2060848"/>
            <a:ext cx="504056" cy="360040"/>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角丸四角形 28"/>
          <p:cNvSpPr/>
          <p:nvPr/>
        </p:nvSpPr>
        <p:spPr>
          <a:xfrm>
            <a:off x="611560" y="3861048"/>
            <a:ext cx="4680520" cy="504056"/>
          </a:xfrm>
          <a:prstGeom prst="roundRect">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マズローの欲求階層理論ベース</a:t>
            </a:r>
            <a:endParaRPr kumimoji="1" lang="ja-JP" altLang="en-US" sz="2400" dirty="0">
              <a:solidFill>
                <a:schemeClr val="tx1"/>
              </a:solidFill>
            </a:endParaRPr>
          </a:p>
        </p:txBody>
      </p:sp>
      <p:sp>
        <p:nvSpPr>
          <p:cNvPr id="30" name="正方形/長方形 29"/>
          <p:cNvSpPr/>
          <p:nvPr/>
        </p:nvSpPr>
        <p:spPr>
          <a:xfrm>
            <a:off x="395536" y="4509120"/>
            <a:ext cx="1656184" cy="64807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協調</a:t>
            </a:r>
            <a:endParaRPr kumimoji="1" lang="ja-JP" altLang="en-US" sz="2400" dirty="0">
              <a:solidFill>
                <a:schemeClr val="tx1"/>
              </a:solidFill>
            </a:endParaRPr>
          </a:p>
        </p:txBody>
      </p:sp>
      <p:sp>
        <p:nvSpPr>
          <p:cNvPr id="31" name="正方形/長方形 30"/>
          <p:cNvSpPr/>
          <p:nvPr/>
        </p:nvSpPr>
        <p:spPr>
          <a:xfrm>
            <a:off x="395536" y="5373216"/>
            <a:ext cx="1656184" cy="64807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あこがれ</a:t>
            </a:r>
            <a:endParaRPr kumimoji="1" lang="ja-JP" altLang="en-US" sz="2400" dirty="0">
              <a:solidFill>
                <a:schemeClr val="tx1"/>
              </a:solidFill>
            </a:endParaRPr>
          </a:p>
        </p:txBody>
      </p:sp>
      <p:sp>
        <p:nvSpPr>
          <p:cNvPr id="32" name="テキスト ボックス 31"/>
          <p:cNvSpPr txBox="1"/>
          <p:nvPr/>
        </p:nvSpPr>
        <p:spPr>
          <a:xfrm>
            <a:off x="2699792" y="4510861"/>
            <a:ext cx="6589240" cy="646331"/>
          </a:xfrm>
          <a:prstGeom prst="rect">
            <a:avLst/>
          </a:prstGeom>
          <a:noFill/>
        </p:spPr>
        <p:txBody>
          <a:bodyPr wrap="square" rtlCol="0">
            <a:spAutoFit/>
          </a:bodyPr>
          <a:lstStyle/>
          <a:p>
            <a:r>
              <a:rPr kumimoji="1" lang="ja-JP" altLang="en-US" dirty="0" smtClean="0"/>
              <a:t>「所属・愛の欲求段階」から、コミュニティに所属するとして</a:t>
            </a:r>
            <a:endParaRPr kumimoji="1" lang="en-US" altLang="ja-JP" dirty="0" smtClean="0"/>
          </a:p>
          <a:p>
            <a:r>
              <a:rPr kumimoji="1" lang="ja-JP" altLang="en-US" b="1" dirty="0" smtClean="0">
                <a:solidFill>
                  <a:srgbClr val="00B050"/>
                </a:solidFill>
              </a:rPr>
              <a:t>周囲に合わせたいという願望</a:t>
            </a:r>
            <a:r>
              <a:rPr kumimoji="1" lang="ja-JP" altLang="en-US" dirty="0" smtClean="0"/>
              <a:t>を測る変数が必要であると考えた</a:t>
            </a:r>
            <a:endParaRPr kumimoji="1" lang="ja-JP" altLang="en-US" dirty="0"/>
          </a:p>
        </p:txBody>
      </p:sp>
      <p:sp>
        <p:nvSpPr>
          <p:cNvPr id="33" name="テキスト ボックス 32"/>
          <p:cNvSpPr txBox="1"/>
          <p:nvPr/>
        </p:nvSpPr>
        <p:spPr>
          <a:xfrm>
            <a:off x="2699792" y="5241974"/>
            <a:ext cx="5976664" cy="923330"/>
          </a:xfrm>
          <a:prstGeom prst="rect">
            <a:avLst/>
          </a:prstGeom>
          <a:noFill/>
        </p:spPr>
        <p:txBody>
          <a:bodyPr wrap="square" rtlCol="0">
            <a:spAutoFit/>
          </a:bodyPr>
          <a:lstStyle/>
          <a:p>
            <a:r>
              <a:rPr kumimoji="1" lang="ja-JP" altLang="en-US" dirty="0" smtClean="0"/>
              <a:t>「承認欲求段階」まで上がった消費者が、自らの理想を求め、</a:t>
            </a:r>
            <a:r>
              <a:rPr kumimoji="1" lang="ja-JP" altLang="en-US" b="1" dirty="0" smtClean="0">
                <a:solidFill>
                  <a:srgbClr val="FD8603"/>
                </a:solidFill>
              </a:rPr>
              <a:t>周囲に認めてもらいたいという願望</a:t>
            </a:r>
            <a:r>
              <a:rPr kumimoji="1" lang="ja-JP" altLang="en-US" dirty="0" smtClean="0"/>
              <a:t>を測る変数が必要であると考えた</a:t>
            </a:r>
            <a:endParaRPr kumimoji="1" lang="ja-JP" altLang="en-US" dirty="0"/>
          </a:p>
        </p:txBody>
      </p:sp>
      <p:sp>
        <p:nvSpPr>
          <p:cNvPr id="34" name="正方形/長方形 33"/>
          <p:cNvSpPr/>
          <p:nvPr/>
        </p:nvSpPr>
        <p:spPr>
          <a:xfrm>
            <a:off x="395536" y="2780928"/>
            <a:ext cx="1656184" cy="648072"/>
          </a:xfrm>
          <a:prstGeom prst="rect">
            <a:avLst/>
          </a:prstGeom>
          <a:noFill/>
          <a:ln>
            <a:solidFill>
              <a:srgbClr val="FF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良心</a:t>
            </a:r>
            <a:endParaRPr kumimoji="1" lang="ja-JP" altLang="en-US" sz="2400" dirty="0">
              <a:solidFill>
                <a:schemeClr val="tx1"/>
              </a:solidFill>
            </a:endParaRPr>
          </a:p>
        </p:txBody>
      </p:sp>
      <p:sp>
        <p:nvSpPr>
          <p:cNvPr id="35" name="右矢印 34"/>
          <p:cNvSpPr/>
          <p:nvPr/>
        </p:nvSpPr>
        <p:spPr>
          <a:xfrm>
            <a:off x="2195736" y="2924944"/>
            <a:ext cx="504056" cy="360040"/>
          </a:xfrm>
          <a:prstGeom prst="rightArrow">
            <a:avLst/>
          </a:prstGeom>
          <a:solidFill>
            <a:srgbClr val="FF7D7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p:nvSpPr>
        <p:spPr>
          <a:xfrm>
            <a:off x="395536" y="1916832"/>
            <a:ext cx="1656184"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誇示・顕示</a:t>
            </a:r>
            <a:endParaRPr kumimoji="1" lang="ja-JP" altLang="en-US" sz="2400" dirty="0">
              <a:solidFill>
                <a:schemeClr val="tx1"/>
              </a:solidFill>
            </a:endParaRPr>
          </a:p>
        </p:txBody>
      </p:sp>
      <p:sp>
        <p:nvSpPr>
          <p:cNvPr id="39" name="角丸四角形 38"/>
          <p:cNvSpPr/>
          <p:nvPr/>
        </p:nvSpPr>
        <p:spPr>
          <a:xfrm>
            <a:off x="611560" y="1268760"/>
            <a:ext cx="4968552" cy="504056"/>
          </a:xfrm>
          <a:prstGeom prst="roundRect">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ヴェブレンの誇示的消費理論ベース</a:t>
            </a:r>
            <a:endParaRPr kumimoji="1" lang="ja-JP" altLang="en-US" sz="2400" dirty="0">
              <a:solidFill>
                <a:schemeClr val="tx1"/>
              </a:solidFill>
            </a:endParaRPr>
          </a:p>
        </p:txBody>
      </p:sp>
      <p:sp>
        <p:nvSpPr>
          <p:cNvPr id="41" name="テキスト ボックス 40"/>
          <p:cNvSpPr txBox="1"/>
          <p:nvPr/>
        </p:nvSpPr>
        <p:spPr>
          <a:xfrm>
            <a:off x="2699792" y="1916832"/>
            <a:ext cx="6048672" cy="646331"/>
          </a:xfrm>
          <a:prstGeom prst="rect">
            <a:avLst/>
          </a:prstGeom>
          <a:noFill/>
        </p:spPr>
        <p:txBody>
          <a:bodyPr wrap="square" rtlCol="0">
            <a:spAutoFit/>
          </a:bodyPr>
          <a:lstStyle/>
          <a:p>
            <a:r>
              <a:rPr kumimoji="1" lang="ja-JP" altLang="en-US" dirty="0" smtClean="0"/>
              <a:t>自らの</a:t>
            </a:r>
            <a:r>
              <a:rPr kumimoji="1" lang="ja-JP" altLang="en-US" b="1" dirty="0" smtClean="0">
                <a:solidFill>
                  <a:srgbClr val="FF0000"/>
                </a:solidFill>
              </a:rPr>
              <a:t>社会的地位・人間性をアピール</a:t>
            </a:r>
            <a:r>
              <a:rPr kumimoji="1" lang="ja-JP" altLang="en-US" dirty="0" smtClean="0"/>
              <a:t>するために購買を行う消費者がいるということから必要であると考えた</a:t>
            </a:r>
            <a:endParaRPr kumimoji="1" lang="ja-JP" altLang="en-US" dirty="0"/>
          </a:p>
        </p:txBody>
      </p:sp>
      <p:sp>
        <p:nvSpPr>
          <p:cNvPr id="43" name="テキスト ボックス 42"/>
          <p:cNvSpPr txBox="1"/>
          <p:nvPr/>
        </p:nvSpPr>
        <p:spPr>
          <a:xfrm>
            <a:off x="2699792" y="2636912"/>
            <a:ext cx="6048672" cy="923330"/>
          </a:xfrm>
          <a:prstGeom prst="rect">
            <a:avLst/>
          </a:prstGeom>
          <a:noFill/>
        </p:spPr>
        <p:txBody>
          <a:bodyPr wrap="square" rtlCol="0">
            <a:spAutoFit/>
          </a:bodyPr>
          <a:lstStyle/>
          <a:p>
            <a:r>
              <a:rPr kumimoji="1" lang="ja-JP" altLang="en-US" dirty="0" smtClean="0"/>
              <a:t>「誇示・顕示的消費と</a:t>
            </a:r>
            <a:r>
              <a:rPr lang="ja-JP" altLang="en-US" dirty="0" smtClean="0"/>
              <a:t>対になる消費」が存在する可能性を考え、</a:t>
            </a:r>
            <a:r>
              <a:rPr lang="ja-JP" altLang="en-US" b="1" dirty="0" smtClean="0">
                <a:solidFill>
                  <a:schemeClr val="accent6">
                    <a:lumMod val="75000"/>
                  </a:schemeClr>
                </a:solidFill>
              </a:rPr>
              <a:t>他人に左右されることなく自らの意思で</a:t>
            </a:r>
            <a:r>
              <a:rPr lang="en-US" altLang="ja-JP" b="1" dirty="0" smtClean="0">
                <a:solidFill>
                  <a:schemeClr val="accent6">
                    <a:lumMod val="75000"/>
                  </a:schemeClr>
                </a:solidFill>
              </a:rPr>
              <a:t>CRM</a:t>
            </a:r>
            <a:r>
              <a:rPr lang="ja-JP" altLang="en-US" b="1" dirty="0" smtClean="0">
                <a:solidFill>
                  <a:schemeClr val="accent6">
                    <a:lumMod val="75000"/>
                  </a:schemeClr>
                </a:solidFill>
              </a:rPr>
              <a:t>製品を買う</a:t>
            </a:r>
            <a:r>
              <a:rPr lang="ja-JP" altLang="en-US" dirty="0" smtClean="0"/>
              <a:t>人を測定する必要があると考えた</a:t>
            </a:r>
            <a:endParaRPr kumimoji="1" lang="ja-JP" alt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strips(upRight)">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strips(upRight)">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strips(upRight)">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3" fill="hold" grpId="0"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strips(upRight)">
                                      <p:cBhvr>
                                        <p:cTn id="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41" grpId="0"/>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直線コネクタ 40"/>
          <p:cNvCxnSpPr/>
          <p:nvPr/>
        </p:nvCxnSpPr>
        <p:spPr>
          <a:xfrm>
            <a:off x="1043608" y="4365104"/>
            <a:ext cx="2627784" cy="0"/>
          </a:xfrm>
          <a:prstGeom prst="line">
            <a:avLst/>
          </a:prstGeom>
          <a:ln w="571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5220072" y="4365104"/>
            <a:ext cx="2520280" cy="0"/>
          </a:xfrm>
          <a:prstGeom prst="line">
            <a:avLst/>
          </a:prstGeom>
          <a:ln w="38100">
            <a:solidFill>
              <a:srgbClr val="FF7D7D"/>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5148064" y="3645024"/>
            <a:ext cx="2520280" cy="0"/>
          </a:xfrm>
          <a:prstGeom prst="line">
            <a:avLst/>
          </a:prstGeom>
          <a:ln w="38100">
            <a:solidFill>
              <a:srgbClr val="00B0F0"/>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4716016" y="2996952"/>
            <a:ext cx="2952328" cy="0"/>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normAutofit/>
          </a:bodyPr>
          <a:lstStyle/>
          <a:p>
            <a:r>
              <a:rPr kumimoji="1" lang="ja-JP" altLang="en-US" sz="4000" dirty="0" smtClean="0"/>
              <a:t>説明変数と欲求段階の対応図</a:t>
            </a:r>
            <a:endParaRPr kumimoji="1" lang="ja-JP" altLang="en-US" sz="4000" dirty="0"/>
          </a:p>
        </p:txBody>
      </p:sp>
      <p:sp>
        <p:nvSpPr>
          <p:cNvPr id="3" name="スライド番号プレースホルダ 2"/>
          <p:cNvSpPr>
            <a:spLocks noGrp="1"/>
          </p:cNvSpPr>
          <p:nvPr>
            <p:ph type="sldNum" sz="quarter" idx="12"/>
          </p:nvPr>
        </p:nvSpPr>
        <p:spPr>
          <a:xfrm>
            <a:off x="611560" y="6375608"/>
            <a:ext cx="1981200" cy="365760"/>
          </a:xfrm>
        </p:spPr>
        <p:txBody>
          <a:bodyPr/>
          <a:lstStyle/>
          <a:p>
            <a:fld id="{8441BD20-250E-4BE8-9BBF-C2C08073649B}" type="slidenum">
              <a:rPr kumimoji="1" lang="ja-JP" altLang="en-US" smtClean="0"/>
              <a:pPr/>
              <a:t>27</a:t>
            </a:fld>
            <a:endParaRPr kumimoji="1" lang="ja-JP" altLang="en-US"/>
          </a:p>
        </p:txBody>
      </p:sp>
      <p:grpSp>
        <p:nvGrpSpPr>
          <p:cNvPr id="5" name="グループ化 4"/>
          <p:cNvGrpSpPr/>
          <p:nvPr/>
        </p:nvGrpSpPr>
        <p:grpSpPr>
          <a:xfrm>
            <a:off x="2267744" y="2348880"/>
            <a:ext cx="4824536" cy="3456384"/>
            <a:chOff x="1835696" y="1556792"/>
            <a:chExt cx="6264696" cy="4320480"/>
          </a:xfrm>
        </p:grpSpPr>
        <p:sp>
          <p:nvSpPr>
            <p:cNvPr id="6" name="台形 5"/>
            <p:cNvSpPr/>
            <p:nvPr/>
          </p:nvSpPr>
          <p:spPr>
            <a:xfrm>
              <a:off x="1835696" y="4869160"/>
              <a:ext cx="6264696" cy="1008112"/>
            </a:xfrm>
            <a:prstGeom prst="trapezoid">
              <a:avLst>
                <a:gd name="adj" fmla="val 7354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t>生理的欲求</a:t>
              </a:r>
              <a:endParaRPr kumimoji="1" lang="ja-JP" altLang="en-US" b="1" dirty="0"/>
            </a:p>
          </p:txBody>
        </p:sp>
        <p:sp>
          <p:nvSpPr>
            <p:cNvPr id="7" name="台形 6"/>
            <p:cNvSpPr/>
            <p:nvPr/>
          </p:nvSpPr>
          <p:spPr>
            <a:xfrm>
              <a:off x="2555776" y="4077072"/>
              <a:ext cx="4824536" cy="792088"/>
            </a:xfrm>
            <a:prstGeom prst="trapezoid">
              <a:avLst>
                <a:gd name="adj" fmla="val 75451"/>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t>安全欲求</a:t>
              </a:r>
              <a:endParaRPr kumimoji="1" lang="ja-JP" altLang="en-US" b="1" dirty="0"/>
            </a:p>
          </p:txBody>
        </p:sp>
        <p:sp>
          <p:nvSpPr>
            <p:cNvPr id="8" name="台形 7"/>
            <p:cNvSpPr/>
            <p:nvPr/>
          </p:nvSpPr>
          <p:spPr>
            <a:xfrm>
              <a:off x="3131840" y="3212976"/>
              <a:ext cx="3672408" cy="864096"/>
            </a:xfrm>
            <a:prstGeom prst="trapezoid">
              <a:avLst>
                <a:gd name="adj" fmla="val 75805"/>
              </a:avLst>
            </a:prstGeom>
            <a:solidFill>
              <a:schemeClr val="accent6"/>
            </a:solidFill>
            <a:ln>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t>所属と愛の欲求</a:t>
              </a:r>
              <a:endParaRPr kumimoji="1" lang="ja-JP" altLang="en-US" b="1" dirty="0"/>
            </a:p>
          </p:txBody>
        </p:sp>
        <p:sp>
          <p:nvSpPr>
            <p:cNvPr id="9" name="台形 8"/>
            <p:cNvSpPr/>
            <p:nvPr/>
          </p:nvSpPr>
          <p:spPr>
            <a:xfrm>
              <a:off x="3779912" y="2420888"/>
              <a:ext cx="2376264" cy="792088"/>
            </a:xfrm>
            <a:prstGeom prst="trapezoid">
              <a:avLst>
                <a:gd name="adj" fmla="val 67133"/>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t>承認欲求</a:t>
              </a:r>
              <a:endParaRPr kumimoji="1" lang="ja-JP" altLang="en-US" b="1" dirty="0"/>
            </a:p>
          </p:txBody>
        </p:sp>
        <p:sp>
          <p:nvSpPr>
            <p:cNvPr id="10" name="二等辺三角形 9"/>
            <p:cNvSpPr/>
            <p:nvPr/>
          </p:nvSpPr>
          <p:spPr>
            <a:xfrm>
              <a:off x="4355976" y="1556792"/>
              <a:ext cx="1224136" cy="864096"/>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二等辺三角形 10"/>
            <p:cNvSpPr/>
            <p:nvPr/>
          </p:nvSpPr>
          <p:spPr>
            <a:xfrm>
              <a:off x="1835696" y="1556792"/>
              <a:ext cx="6264696" cy="4320480"/>
            </a:xfrm>
            <a:prstGeom prst="triangl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 name="グループ化 11"/>
          <p:cNvGrpSpPr/>
          <p:nvPr/>
        </p:nvGrpSpPr>
        <p:grpSpPr>
          <a:xfrm flipH="1">
            <a:off x="4716016" y="2348880"/>
            <a:ext cx="2880320" cy="441340"/>
            <a:chOff x="1691680" y="1403484"/>
            <a:chExt cx="2880320" cy="441340"/>
          </a:xfrm>
        </p:grpSpPr>
        <p:sp>
          <p:nvSpPr>
            <p:cNvPr id="13" name="テキスト ボックス 12"/>
            <p:cNvSpPr txBox="1"/>
            <p:nvPr/>
          </p:nvSpPr>
          <p:spPr>
            <a:xfrm>
              <a:off x="1691680" y="1403484"/>
              <a:ext cx="1656184" cy="369332"/>
            </a:xfrm>
            <a:prstGeom prst="rect">
              <a:avLst/>
            </a:prstGeom>
            <a:noFill/>
          </p:spPr>
          <p:txBody>
            <a:bodyPr wrap="square" rtlCol="0">
              <a:spAutoFit/>
            </a:bodyPr>
            <a:lstStyle/>
            <a:p>
              <a:r>
                <a:rPr kumimoji="1" lang="ja-JP" altLang="en-US" b="1" dirty="0" smtClean="0"/>
                <a:t>自己実現欲求</a:t>
              </a:r>
              <a:endParaRPr kumimoji="1" lang="ja-JP" altLang="en-US" b="1" dirty="0"/>
            </a:p>
          </p:txBody>
        </p:sp>
        <p:cxnSp>
          <p:nvCxnSpPr>
            <p:cNvPr id="14" name="直線コネクタ 13"/>
            <p:cNvCxnSpPr/>
            <p:nvPr/>
          </p:nvCxnSpPr>
          <p:spPr>
            <a:xfrm flipH="1">
              <a:off x="3275856" y="1556792"/>
              <a:ext cx="10081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4283968" y="1556792"/>
              <a:ext cx="28803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正方形/長方形 15"/>
          <p:cNvSpPr/>
          <p:nvPr/>
        </p:nvSpPr>
        <p:spPr>
          <a:xfrm>
            <a:off x="6156176" y="3789040"/>
            <a:ext cx="1512168" cy="432048"/>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協調</a:t>
            </a:r>
            <a:endParaRPr kumimoji="1" lang="ja-JP" altLang="en-US" sz="2400" dirty="0">
              <a:solidFill>
                <a:schemeClr val="tx1"/>
              </a:solidFill>
            </a:endParaRPr>
          </a:p>
        </p:txBody>
      </p:sp>
      <p:sp>
        <p:nvSpPr>
          <p:cNvPr id="17" name="正方形/長方形 16"/>
          <p:cNvSpPr/>
          <p:nvPr/>
        </p:nvSpPr>
        <p:spPr>
          <a:xfrm>
            <a:off x="6156176" y="3140968"/>
            <a:ext cx="1512168" cy="432048"/>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あこがれ</a:t>
            </a:r>
            <a:endParaRPr kumimoji="1" lang="ja-JP" altLang="en-US" sz="2400" dirty="0">
              <a:solidFill>
                <a:schemeClr val="tx1"/>
              </a:solidFill>
            </a:endParaRPr>
          </a:p>
        </p:txBody>
      </p:sp>
      <p:sp>
        <p:nvSpPr>
          <p:cNvPr id="40" name="テキスト ボックス 39"/>
          <p:cNvSpPr txBox="1"/>
          <p:nvPr/>
        </p:nvSpPr>
        <p:spPr>
          <a:xfrm>
            <a:off x="1187624" y="3068960"/>
            <a:ext cx="2016224" cy="864096"/>
          </a:xfrm>
          <a:prstGeom prst="rect">
            <a:avLst/>
          </a:prstGeom>
          <a:noFill/>
        </p:spPr>
        <p:txBody>
          <a:bodyPr wrap="square" rtlCol="0">
            <a:spAutoFit/>
          </a:bodyPr>
          <a:lstStyle/>
          <a:p>
            <a:pPr algn="ctr"/>
            <a:r>
              <a:rPr lang="ja-JP" altLang="en-US" sz="2400" dirty="0" smtClean="0"/>
              <a:t>二</a:t>
            </a:r>
            <a:r>
              <a:rPr kumimoji="1" lang="ja-JP" altLang="en-US" sz="2400" dirty="0" smtClean="0"/>
              <a:t>次的欲求</a:t>
            </a:r>
            <a:endParaRPr kumimoji="1" lang="en-US" altLang="ja-JP" sz="2400" dirty="0" smtClean="0"/>
          </a:p>
          <a:p>
            <a:pPr algn="ctr"/>
            <a:r>
              <a:rPr lang="ja-JP" altLang="en-US" sz="2400" dirty="0" smtClean="0"/>
              <a:t>（社会的欲求）</a:t>
            </a:r>
            <a:endParaRPr kumimoji="1" lang="ja-JP" altLang="en-US" sz="2400" dirty="0"/>
          </a:p>
        </p:txBody>
      </p:sp>
      <p:sp>
        <p:nvSpPr>
          <p:cNvPr id="46" name="角丸四角形 45"/>
          <p:cNvSpPr/>
          <p:nvPr/>
        </p:nvSpPr>
        <p:spPr>
          <a:xfrm>
            <a:off x="2231740" y="1412776"/>
            <a:ext cx="4680520" cy="504056"/>
          </a:xfrm>
          <a:prstGeom prst="roundRect">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マズローの欲求階層理論ベース</a:t>
            </a:r>
            <a:endParaRPr kumimoji="1" lang="ja-JP" altLang="en-US" sz="2400" dirty="0">
              <a:solidFill>
                <a:schemeClr val="tx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arn(in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539552" y="1268760"/>
            <a:ext cx="8280920" cy="4824536"/>
          </a:xfrm>
          <a:prstGeom prst="roundRect">
            <a:avLst/>
          </a:prstGeom>
          <a:noFill/>
          <a:ln w="762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kumimoji="1" lang="ja-JP" altLang="en-US" sz="4000" dirty="0" smtClean="0"/>
              <a:t>研究目的</a:t>
            </a:r>
            <a:endParaRPr kumimoji="1" lang="ja-JP" altLang="en-US" sz="4000" dirty="0"/>
          </a:p>
        </p:txBody>
      </p:sp>
      <p:sp>
        <p:nvSpPr>
          <p:cNvPr id="3" name="コンテンツ プレースホルダー 2"/>
          <p:cNvSpPr>
            <a:spLocks noGrp="1"/>
          </p:cNvSpPr>
          <p:nvPr>
            <p:ph idx="1"/>
          </p:nvPr>
        </p:nvSpPr>
        <p:spPr>
          <a:xfrm>
            <a:off x="914400" y="1484784"/>
            <a:ext cx="8229600" cy="4937760"/>
          </a:xfrm>
        </p:spPr>
        <p:txBody>
          <a:bodyPr>
            <a:normAutofit/>
          </a:bodyPr>
          <a:lstStyle/>
          <a:p>
            <a:pPr>
              <a:buNone/>
            </a:pPr>
            <a:r>
              <a:rPr kumimoji="1" lang="en-US" altLang="ja-JP" sz="6600" dirty="0" smtClean="0"/>
              <a:t>CRM</a:t>
            </a:r>
            <a:r>
              <a:rPr kumimoji="1" lang="ja-JP" altLang="en-US" sz="6600" dirty="0" smtClean="0"/>
              <a:t>に関連する</a:t>
            </a:r>
            <a:endParaRPr lang="en-US" altLang="ja-JP" sz="6600" dirty="0" smtClean="0"/>
          </a:p>
          <a:p>
            <a:pPr>
              <a:buNone/>
            </a:pPr>
            <a:r>
              <a:rPr kumimoji="1" lang="ja-JP" altLang="en-US" sz="6600" dirty="0" smtClean="0"/>
              <a:t>説明変数を用いた</a:t>
            </a:r>
            <a:endParaRPr kumimoji="1" lang="en-US" altLang="ja-JP" sz="6600" dirty="0" smtClean="0"/>
          </a:p>
          <a:p>
            <a:pPr>
              <a:buNone/>
            </a:pPr>
            <a:r>
              <a:rPr kumimoji="1" lang="ja-JP" altLang="en-US" sz="6600" dirty="0" smtClean="0"/>
              <a:t>分析を行い消費者</a:t>
            </a:r>
            <a:r>
              <a:rPr lang="ja-JP" altLang="en-US" sz="6600" dirty="0" smtClean="0"/>
              <a:t>を</a:t>
            </a:r>
            <a:endParaRPr lang="en-US" altLang="ja-JP" sz="6600" dirty="0" smtClean="0"/>
          </a:p>
          <a:p>
            <a:pPr>
              <a:buNone/>
            </a:pPr>
            <a:r>
              <a:rPr kumimoji="1" lang="ja-JP" altLang="en-US" sz="6600" dirty="0" smtClean="0"/>
              <a:t>分類する</a:t>
            </a:r>
            <a:endParaRPr kumimoji="1" lang="ja-JP" altLang="en-US" sz="6600" dirty="0"/>
          </a:p>
        </p:txBody>
      </p:sp>
      <p:sp>
        <p:nvSpPr>
          <p:cNvPr id="5" name="スライド番号プレースホルダ 4"/>
          <p:cNvSpPr>
            <a:spLocks noGrp="1"/>
          </p:cNvSpPr>
          <p:nvPr>
            <p:ph type="sldNum" sz="quarter" idx="12"/>
          </p:nvPr>
        </p:nvSpPr>
        <p:spPr/>
        <p:txBody>
          <a:bodyPr/>
          <a:lstStyle/>
          <a:p>
            <a:fld id="{8441BD20-250E-4BE8-9BBF-C2C08073649B}" type="slidenum">
              <a:rPr kumimoji="1" lang="ja-JP" altLang="en-US" smtClean="0"/>
              <a:pPr/>
              <a:t>28</a:t>
            </a:fld>
            <a:endParaRPr kumimoji="1" lang="ja-JP" altLang="en-US"/>
          </a:p>
        </p:txBody>
      </p:sp>
    </p:spTree>
    <p:extLst>
      <p:ext uri="{BB962C8B-B14F-4D97-AF65-F5344CB8AC3E}">
        <p14:creationId xmlns:p14="http://schemas.microsoft.com/office/powerpoint/2010/main" val="141236212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対角する 2 つの角を丸めた四角形 4"/>
          <p:cNvSpPr/>
          <p:nvPr/>
        </p:nvSpPr>
        <p:spPr>
          <a:xfrm>
            <a:off x="1259632" y="1628800"/>
            <a:ext cx="6192688" cy="3672408"/>
          </a:xfrm>
          <a:prstGeom prst="round2DiagRect">
            <a:avLst/>
          </a:prstGeom>
          <a:ln w="57150">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ja-JP" altLang="en-US" dirty="0">
              <a:solidFill>
                <a:prstClr val="black"/>
              </a:solidFill>
            </a:endParaRPr>
          </a:p>
        </p:txBody>
      </p:sp>
      <p:sp>
        <p:nvSpPr>
          <p:cNvPr id="2" name="タイトル 1"/>
          <p:cNvSpPr>
            <a:spLocks noGrp="1"/>
          </p:cNvSpPr>
          <p:nvPr>
            <p:ph type="title"/>
          </p:nvPr>
        </p:nvSpPr>
        <p:spPr/>
        <p:txBody>
          <a:bodyPr/>
          <a:lstStyle/>
          <a:p>
            <a:r>
              <a:rPr kumimoji="1" lang="ja-JP" altLang="en-US" sz="4000" dirty="0" smtClean="0"/>
              <a:t>発表の流れ</a:t>
            </a:r>
            <a:r>
              <a:rPr kumimoji="1" lang="en-US" altLang="ja-JP" dirty="0" smtClean="0"/>
              <a:t>			</a:t>
            </a:r>
            <a:endParaRPr kumimoji="1" lang="ja-JP" altLang="en-US" dirty="0"/>
          </a:p>
        </p:txBody>
      </p:sp>
      <p:sp>
        <p:nvSpPr>
          <p:cNvPr id="3" name="コンテンツ プレースホルダ 2"/>
          <p:cNvSpPr>
            <a:spLocks noGrp="1"/>
          </p:cNvSpPr>
          <p:nvPr>
            <p:ph sz="quarter" idx="1"/>
          </p:nvPr>
        </p:nvSpPr>
        <p:spPr>
          <a:xfrm>
            <a:off x="1439652" y="1916832"/>
            <a:ext cx="5832648" cy="3096344"/>
          </a:xfrm>
        </p:spPr>
        <p:txBody>
          <a:bodyPr>
            <a:normAutofit/>
          </a:bodyPr>
          <a:lstStyle/>
          <a:p>
            <a:pPr>
              <a:buNone/>
            </a:pPr>
            <a:r>
              <a:rPr lang="ja-JP" altLang="en-US" dirty="0" smtClean="0"/>
              <a:t>    １</a:t>
            </a:r>
            <a:r>
              <a:rPr lang="ja-JP" altLang="en-US" sz="3600" dirty="0" smtClean="0"/>
              <a:t>　</a:t>
            </a:r>
            <a:r>
              <a:rPr lang="en-US" altLang="ja-JP" dirty="0" smtClean="0"/>
              <a:t>CRM</a:t>
            </a:r>
            <a:r>
              <a:rPr lang="ja-JP" altLang="en-US" dirty="0" smtClean="0"/>
              <a:t>と社会的背景 </a:t>
            </a:r>
            <a:br>
              <a:rPr lang="ja-JP" altLang="en-US" dirty="0" smtClean="0"/>
            </a:br>
            <a:r>
              <a:rPr lang="ja-JP" altLang="en-US" dirty="0" smtClean="0"/>
              <a:t>２　先行研究と問題意識 </a:t>
            </a:r>
            <a:br>
              <a:rPr lang="ja-JP" altLang="en-US" dirty="0" smtClean="0"/>
            </a:br>
            <a:r>
              <a:rPr lang="ja-JP" altLang="en-US" dirty="0" smtClean="0"/>
              <a:t>３　研究目的 </a:t>
            </a:r>
            <a:br>
              <a:rPr lang="ja-JP" altLang="en-US" dirty="0" smtClean="0"/>
            </a:br>
            <a:r>
              <a:rPr lang="ja-JP" altLang="en-US" dirty="0" smtClean="0"/>
              <a:t>４</a:t>
            </a:r>
            <a:r>
              <a:rPr lang="ja-JP" altLang="en-US" sz="2000" dirty="0" smtClean="0"/>
              <a:t>　</a:t>
            </a:r>
            <a:r>
              <a:rPr lang="ja-JP" altLang="en-US" sz="1900" dirty="0"/>
              <a:t> </a:t>
            </a:r>
            <a:r>
              <a:rPr lang="ja-JP" altLang="en-US" sz="3600" dirty="0" smtClean="0"/>
              <a:t>調査</a:t>
            </a:r>
            <a:r>
              <a:rPr lang="ja-JP" altLang="en-US" sz="1900" dirty="0" smtClean="0"/>
              <a:t> </a:t>
            </a:r>
            <a:r>
              <a:rPr lang="ja-JP" altLang="en-US" sz="2000" dirty="0" smtClean="0"/>
              <a:t/>
            </a:r>
            <a:br>
              <a:rPr lang="ja-JP" altLang="en-US" sz="2000" dirty="0" smtClean="0"/>
            </a:br>
            <a:r>
              <a:rPr lang="ja-JP" altLang="en-US" dirty="0" smtClean="0"/>
              <a:t>５　</a:t>
            </a:r>
            <a:r>
              <a:rPr lang="ja-JP" altLang="en-US" sz="2400" dirty="0"/>
              <a:t>結果の</a:t>
            </a:r>
            <a:r>
              <a:rPr lang="ja-JP" altLang="en-US" sz="2400" dirty="0" smtClean="0"/>
              <a:t>分析</a:t>
            </a:r>
            <a:r>
              <a:rPr lang="ja-JP" altLang="en-US" dirty="0" smtClean="0"/>
              <a:t/>
            </a:r>
            <a:br>
              <a:rPr lang="ja-JP" altLang="en-US" dirty="0" smtClean="0"/>
            </a:br>
            <a:r>
              <a:rPr lang="en-US" altLang="ja-JP" sz="2800" dirty="0" smtClean="0"/>
              <a:t>6</a:t>
            </a:r>
            <a:r>
              <a:rPr lang="ja-JP" altLang="en-US" dirty="0" smtClean="0"/>
              <a:t>　考察と今後の課題 </a:t>
            </a:r>
            <a:endParaRPr kumimoji="1" lang="ja-JP" altLang="en-US" dirty="0"/>
          </a:p>
        </p:txBody>
      </p:sp>
      <p:pic>
        <p:nvPicPr>
          <p:cNvPr id="6" name="Picture 40" descr="http://www.wanpug.com/illust/illust2292.png"/>
          <p:cNvPicPr>
            <a:picLocks noChangeAspect="1" noChangeArrowheads="1"/>
          </p:cNvPicPr>
          <p:nvPr/>
        </p:nvPicPr>
        <p:blipFill>
          <a:blip r:embed="rId3" cstate="print"/>
          <a:srcRect/>
          <a:stretch>
            <a:fillRect/>
          </a:stretch>
        </p:blipFill>
        <p:spPr bwMode="auto">
          <a:xfrm>
            <a:off x="7452320" y="5445224"/>
            <a:ext cx="1328049" cy="829221"/>
          </a:xfrm>
          <a:prstGeom prst="rect">
            <a:avLst/>
          </a:prstGeom>
          <a:noFill/>
        </p:spPr>
      </p:pic>
      <p:pic>
        <p:nvPicPr>
          <p:cNvPr id="7" name="Picture 8" descr="http://www.wanpug.com/illust/illust179.png"/>
          <p:cNvPicPr>
            <a:picLocks noChangeAspect="1" noChangeArrowheads="1"/>
          </p:cNvPicPr>
          <p:nvPr/>
        </p:nvPicPr>
        <p:blipFill>
          <a:blip r:embed="rId4" cstate="print"/>
          <a:srcRect/>
          <a:stretch>
            <a:fillRect/>
          </a:stretch>
        </p:blipFill>
        <p:spPr bwMode="auto">
          <a:xfrm>
            <a:off x="3419872" y="188640"/>
            <a:ext cx="2288445" cy="901229"/>
          </a:xfrm>
          <a:prstGeom prst="rect">
            <a:avLst/>
          </a:prstGeom>
          <a:noFill/>
        </p:spPr>
      </p:pic>
      <p:sp>
        <p:nvSpPr>
          <p:cNvPr id="8" name="スライド番号プレースホルダ 7"/>
          <p:cNvSpPr>
            <a:spLocks noGrp="1"/>
          </p:cNvSpPr>
          <p:nvPr>
            <p:ph type="sldNum" sz="quarter" idx="12"/>
          </p:nvPr>
        </p:nvSpPr>
        <p:spPr/>
        <p:txBody>
          <a:bodyPr/>
          <a:lstStyle/>
          <a:p>
            <a:fld id="{9898F95C-9F84-4CE7-9AE2-1F7CA75541B6}" type="slidenum">
              <a:rPr altLang="en-US" smtClean="0">
                <a:solidFill>
                  <a:srgbClr val="676A55"/>
                </a:solidFill>
                <a:ea typeface="ＭＳ Ｐゴシック"/>
              </a:rPr>
              <a:pPr/>
              <a:t>29</a:t>
            </a:fld>
            <a:endParaRPr altLang="en-US" dirty="0">
              <a:solidFill>
                <a:srgbClr val="676A55"/>
              </a:solidFill>
              <a:ea typeface="ＭＳ Ｐゴシック"/>
            </a:endParaRPr>
          </a:p>
        </p:txBody>
      </p:sp>
    </p:spTree>
    <p:extLst>
      <p:ext uri="{BB962C8B-B14F-4D97-AF65-F5344CB8AC3E}">
        <p14:creationId xmlns:p14="http://schemas.microsoft.com/office/powerpoint/2010/main" val="91066772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251520" y="1340768"/>
            <a:ext cx="8568952" cy="4032448"/>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sz="4000" dirty="0" smtClean="0">
                <a:latin typeface="+mn-ea"/>
                <a:ea typeface="+mn-ea"/>
              </a:rPr>
              <a:t>近年広がりつつある</a:t>
            </a:r>
            <a:r>
              <a:rPr lang="ja-JP" altLang="en-US" sz="4000" dirty="0" smtClean="0">
                <a:latin typeface="+mn-ea"/>
                <a:ea typeface="+mn-ea"/>
              </a:rPr>
              <a:t>商品</a:t>
            </a:r>
            <a:endParaRPr kumimoji="1" lang="ja-JP" altLang="en-US" sz="4000" dirty="0">
              <a:latin typeface="+mn-ea"/>
              <a:ea typeface="+mn-ea"/>
            </a:endParaRPr>
          </a:p>
        </p:txBody>
      </p:sp>
      <p:pic>
        <p:nvPicPr>
          <p:cNvPr id="1026" name="Picture 2"/>
          <p:cNvPicPr>
            <a:picLocks noChangeAspect="1" noChangeArrowheads="1"/>
          </p:cNvPicPr>
          <p:nvPr/>
        </p:nvPicPr>
        <p:blipFill>
          <a:blip r:embed="rId2" cstate="print"/>
          <a:srcRect l="10080"/>
          <a:stretch>
            <a:fillRect/>
          </a:stretch>
        </p:blipFill>
        <p:spPr bwMode="auto">
          <a:xfrm>
            <a:off x="827584" y="2276872"/>
            <a:ext cx="1927101" cy="28575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l="6415" t="6818" r="6983" b="18182"/>
          <a:stretch>
            <a:fillRect/>
          </a:stretch>
        </p:blipFill>
        <p:spPr bwMode="auto">
          <a:xfrm>
            <a:off x="6012160" y="2852936"/>
            <a:ext cx="1944216" cy="2376264"/>
          </a:xfrm>
          <a:prstGeom prst="rect">
            <a:avLst/>
          </a:prstGeom>
          <a:noFill/>
          <a:ln w="9525">
            <a:noFill/>
            <a:miter lim="800000"/>
            <a:headEnd/>
            <a:tailEnd/>
          </a:ln>
        </p:spPr>
      </p:pic>
      <p:pic>
        <p:nvPicPr>
          <p:cNvPr id="1030" name="Picture 6"/>
          <p:cNvPicPr>
            <a:picLocks noChangeAspect="1" noChangeArrowheads="1"/>
          </p:cNvPicPr>
          <p:nvPr/>
        </p:nvPicPr>
        <p:blipFill>
          <a:blip r:embed="rId4" cstate="print"/>
          <a:srcRect/>
          <a:stretch>
            <a:fillRect/>
          </a:stretch>
        </p:blipFill>
        <p:spPr bwMode="auto">
          <a:xfrm>
            <a:off x="2987824" y="1772816"/>
            <a:ext cx="3438622" cy="1733177"/>
          </a:xfrm>
          <a:prstGeom prst="rect">
            <a:avLst/>
          </a:prstGeom>
          <a:noFill/>
          <a:ln w="9525">
            <a:noFill/>
            <a:miter lim="800000"/>
            <a:headEnd/>
            <a:tailEnd/>
          </a:ln>
        </p:spPr>
      </p:pic>
      <p:pic>
        <p:nvPicPr>
          <p:cNvPr id="20482" name="Picture 2" descr="クリックすると新しいウィンドウで開きます"/>
          <p:cNvPicPr>
            <a:picLocks noChangeAspect="1" noChangeArrowheads="1"/>
          </p:cNvPicPr>
          <p:nvPr/>
        </p:nvPicPr>
        <p:blipFill>
          <a:blip r:embed="rId5" cstate="print"/>
          <a:srcRect/>
          <a:stretch>
            <a:fillRect/>
          </a:stretch>
        </p:blipFill>
        <p:spPr bwMode="auto">
          <a:xfrm>
            <a:off x="6588224" y="1484784"/>
            <a:ext cx="1752195" cy="1314146"/>
          </a:xfrm>
          <a:prstGeom prst="rect">
            <a:avLst/>
          </a:prstGeom>
          <a:noFill/>
        </p:spPr>
      </p:pic>
      <p:pic>
        <p:nvPicPr>
          <p:cNvPr id="20484" name="Picture 4" descr="クリックすると新しいウィンドウで開きます"/>
          <p:cNvPicPr>
            <a:picLocks noChangeAspect="1" noChangeArrowheads="1"/>
          </p:cNvPicPr>
          <p:nvPr/>
        </p:nvPicPr>
        <p:blipFill>
          <a:blip r:embed="rId6" cstate="print"/>
          <a:srcRect/>
          <a:stretch>
            <a:fillRect/>
          </a:stretch>
        </p:blipFill>
        <p:spPr bwMode="auto">
          <a:xfrm>
            <a:off x="755576" y="1772816"/>
            <a:ext cx="864096" cy="1048437"/>
          </a:xfrm>
          <a:prstGeom prst="rect">
            <a:avLst/>
          </a:prstGeom>
          <a:noFill/>
        </p:spPr>
      </p:pic>
      <p:pic>
        <p:nvPicPr>
          <p:cNvPr id="20486" name="Picture 6" descr="クリックすると新しいウィンドウで開きます"/>
          <p:cNvPicPr>
            <a:picLocks noChangeAspect="1" noChangeArrowheads="1"/>
          </p:cNvPicPr>
          <p:nvPr/>
        </p:nvPicPr>
        <p:blipFill>
          <a:blip r:embed="rId7" cstate="print"/>
          <a:srcRect/>
          <a:stretch>
            <a:fillRect/>
          </a:stretch>
        </p:blipFill>
        <p:spPr bwMode="auto">
          <a:xfrm>
            <a:off x="3491880" y="3573016"/>
            <a:ext cx="1656184" cy="1656184"/>
          </a:xfrm>
          <a:prstGeom prst="rect">
            <a:avLst/>
          </a:prstGeom>
          <a:noFill/>
        </p:spPr>
      </p:pic>
      <p:sp>
        <p:nvSpPr>
          <p:cNvPr id="10" name="テキスト ボックス 9"/>
          <p:cNvSpPr txBox="1"/>
          <p:nvPr/>
        </p:nvSpPr>
        <p:spPr>
          <a:xfrm>
            <a:off x="2051720" y="5661248"/>
            <a:ext cx="6804248" cy="400110"/>
          </a:xfrm>
          <a:prstGeom prst="rect">
            <a:avLst/>
          </a:prstGeom>
          <a:noFill/>
        </p:spPr>
        <p:txBody>
          <a:bodyPr wrap="square" rtlCol="0">
            <a:spAutoFit/>
          </a:bodyPr>
          <a:lstStyle/>
          <a:p>
            <a:r>
              <a:rPr kumimoji="1" lang="ja-JP" altLang="en-US" sz="2000" dirty="0" smtClean="0"/>
              <a:t>これらの製品は</a:t>
            </a:r>
            <a:r>
              <a:rPr kumimoji="1" lang="ja-JP" altLang="en-US" sz="2000" b="1" dirty="0" smtClean="0"/>
              <a:t>ある共通のマーケティング活動</a:t>
            </a:r>
            <a:r>
              <a:rPr kumimoji="1" lang="ja-JP" altLang="en-US" sz="2000" dirty="0" smtClean="0"/>
              <a:t>を行っている</a:t>
            </a:r>
            <a:endParaRPr kumimoji="1" lang="ja-JP" altLang="en-US" sz="2000" dirty="0"/>
          </a:p>
        </p:txBody>
      </p:sp>
      <p:pic>
        <p:nvPicPr>
          <p:cNvPr id="3" name="Picture 2" descr="C:\Documents and Settings\関根　裕司\デスクトップ\point1\point.wmf"/>
          <p:cNvPicPr>
            <a:picLocks noChangeAspect="1" noChangeArrowheads="1"/>
          </p:cNvPicPr>
          <p:nvPr/>
        </p:nvPicPr>
        <p:blipFill>
          <a:blip r:embed="rId8" cstate="print"/>
          <a:srcRect/>
          <a:stretch>
            <a:fillRect/>
          </a:stretch>
        </p:blipFill>
        <p:spPr bwMode="auto">
          <a:xfrm>
            <a:off x="323528" y="5517232"/>
            <a:ext cx="1619250" cy="615950"/>
          </a:xfrm>
          <a:prstGeom prst="rect">
            <a:avLst/>
          </a:prstGeom>
          <a:noFill/>
        </p:spPr>
      </p:pic>
      <p:sp>
        <p:nvSpPr>
          <p:cNvPr id="12" name="スライド番号プレースホルダ 11"/>
          <p:cNvSpPr>
            <a:spLocks noGrp="1"/>
          </p:cNvSpPr>
          <p:nvPr>
            <p:ph type="sldNum" sz="quarter" idx="12"/>
          </p:nvPr>
        </p:nvSpPr>
        <p:spPr/>
        <p:txBody>
          <a:bodyPr/>
          <a:lstStyle/>
          <a:p>
            <a:fld id="{8441BD20-250E-4BE8-9BBF-C2C08073649B}" type="slidenum">
              <a:rPr kumimoji="1" lang="ja-JP" altLang="en-US" smtClean="0"/>
              <a:pPr/>
              <a:t>3</a:t>
            </a:fld>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par>
                          <p:cTn id="8" fill="hold">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strips(upRight)">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本研究の進め方</a:t>
            </a:r>
            <a:endParaRPr kumimoji="1" lang="ja-JP" altLang="en-US" sz="4000" dirty="0"/>
          </a:p>
        </p:txBody>
      </p:sp>
      <p:grpSp>
        <p:nvGrpSpPr>
          <p:cNvPr id="26" name="グループ化 25"/>
          <p:cNvGrpSpPr/>
          <p:nvPr/>
        </p:nvGrpSpPr>
        <p:grpSpPr>
          <a:xfrm>
            <a:off x="251520" y="1916832"/>
            <a:ext cx="8640960" cy="1584176"/>
            <a:chOff x="251520" y="1772816"/>
            <a:chExt cx="8640960" cy="1584176"/>
          </a:xfrm>
        </p:grpSpPr>
        <p:sp>
          <p:nvSpPr>
            <p:cNvPr id="25" name="正方形/長方形 24"/>
            <p:cNvSpPr/>
            <p:nvPr/>
          </p:nvSpPr>
          <p:spPr>
            <a:xfrm>
              <a:off x="251520" y="1772816"/>
              <a:ext cx="8640960" cy="1584176"/>
            </a:xfrm>
            <a:prstGeom prst="rect">
              <a:avLst/>
            </a:prstGeom>
            <a:solidFill>
              <a:schemeClr val="accent2"/>
            </a:solid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395536" y="1988840"/>
              <a:ext cx="8208912" cy="1080120"/>
              <a:chOff x="395536" y="1340768"/>
              <a:chExt cx="8208912" cy="1080120"/>
            </a:xfrm>
          </p:grpSpPr>
          <p:sp>
            <p:nvSpPr>
              <p:cNvPr id="11" name="右矢印 10"/>
              <p:cNvSpPr/>
              <p:nvPr/>
            </p:nvSpPr>
            <p:spPr>
              <a:xfrm>
                <a:off x="3851920" y="1772816"/>
                <a:ext cx="2664296" cy="360040"/>
              </a:xfrm>
              <a:prstGeom prst="rightArrow">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95536" y="1556792"/>
                <a:ext cx="1368152" cy="720080"/>
              </a:xfrm>
              <a:prstGeom prst="roundRect">
                <a:avLst/>
              </a:prstGeom>
              <a:solidFill>
                <a:srgbClr val="92D05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bg1"/>
                    </a:solidFill>
                  </a:rPr>
                  <a:t>仮説</a:t>
                </a:r>
                <a:endParaRPr kumimoji="1" lang="ja-JP" altLang="en-US" dirty="0">
                  <a:solidFill>
                    <a:schemeClr val="bg1"/>
                  </a:solidFill>
                </a:endParaRPr>
              </a:p>
            </p:txBody>
          </p:sp>
          <p:sp>
            <p:nvSpPr>
              <p:cNvPr id="13" name="角丸四角形 12"/>
              <p:cNvSpPr/>
              <p:nvPr/>
            </p:nvSpPr>
            <p:spPr>
              <a:xfrm>
                <a:off x="2411760" y="1556792"/>
                <a:ext cx="1296144" cy="720080"/>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アンケート調査</a:t>
                </a:r>
                <a:endParaRPr kumimoji="1" lang="ja-JP" altLang="en-US" dirty="0">
                  <a:solidFill>
                    <a:schemeClr val="tx1"/>
                  </a:solidFill>
                </a:endParaRPr>
              </a:p>
            </p:txBody>
          </p:sp>
          <p:sp>
            <p:nvSpPr>
              <p:cNvPr id="15" name="角丸四角形 14"/>
              <p:cNvSpPr/>
              <p:nvPr/>
            </p:nvSpPr>
            <p:spPr>
              <a:xfrm>
                <a:off x="6660232" y="1556792"/>
                <a:ext cx="1944216" cy="720080"/>
              </a:xfrm>
              <a:prstGeom prst="roundRect">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仮説の検証</a:t>
                </a:r>
                <a:endParaRPr kumimoji="1" lang="ja-JP" altLang="en-US" dirty="0"/>
              </a:p>
            </p:txBody>
          </p:sp>
          <p:sp>
            <p:nvSpPr>
              <p:cNvPr id="16" name="右矢印 15"/>
              <p:cNvSpPr/>
              <p:nvPr/>
            </p:nvSpPr>
            <p:spPr>
              <a:xfrm>
                <a:off x="1907704" y="1772816"/>
                <a:ext cx="432048" cy="360040"/>
              </a:xfrm>
              <a:prstGeom prst="rightArrow">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星 7 18"/>
              <p:cNvSpPr/>
              <p:nvPr/>
            </p:nvSpPr>
            <p:spPr>
              <a:xfrm>
                <a:off x="4499992" y="1340768"/>
                <a:ext cx="1224136" cy="1080120"/>
              </a:xfrm>
              <a:prstGeom prst="star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分析</a:t>
                </a:r>
                <a:endParaRPr kumimoji="1" lang="ja-JP" altLang="en-US" dirty="0">
                  <a:solidFill>
                    <a:schemeClr val="tx1"/>
                  </a:solidFill>
                </a:endParaRPr>
              </a:p>
            </p:txBody>
          </p:sp>
        </p:grpSp>
      </p:grpSp>
      <p:sp>
        <p:nvSpPr>
          <p:cNvPr id="18" name="正方形/長方形 17"/>
          <p:cNvSpPr/>
          <p:nvPr/>
        </p:nvSpPr>
        <p:spPr>
          <a:xfrm>
            <a:off x="251520" y="4509120"/>
            <a:ext cx="8640960" cy="1584176"/>
          </a:xfrm>
          <a:prstGeom prst="rect">
            <a:avLst/>
          </a:prstGeom>
          <a:solidFill>
            <a:schemeClr val="accent3">
              <a:lumMod val="40000"/>
              <a:lumOff val="60000"/>
            </a:schemeClr>
          </a:solid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右矢印 8"/>
          <p:cNvSpPr/>
          <p:nvPr/>
        </p:nvSpPr>
        <p:spPr>
          <a:xfrm>
            <a:off x="1907704" y="5157192"/>
            <a:ext cx="2448272" cy="360040"/>
          </a:xfrm>
          <a:prstGeom prst="rightArrow">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395536" y="4941168"/>
            <a:ext cx="1368152" cy="720080"/>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アンケート調査</a:t>
            </a:r>
            <a:endParaRPr kumimoji="1" lang="ja-JP" altLang="en-US" dirty="0">
              <a:solidFill>
                <a:schemeClr val="tx1"/>
              </a:solidFill>
            </a:endParaRPr>
          </a:p>
        </p:txBody>
      </p:sp>
      <p:sp>
        <p:nvSpPr>
          <p:cNvPr id="7" name="角丸四角形 6"/>
          <p:cNvSpPr/>
          <p:nvPr/>
        </p:nvSpPr>
        <p:spPr>
          <a:xfrm>
            <a:off x="4427984" y="4941168"/>
            <a:ext cx="1656184" cy="720080"/>
          </a:xfrm>
          <a:prstGeom prst="roundRect">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規則性の発見</a:t>
            </a:r>
            <a:endParaRPr kumimoji="1" lang="ja-JP" altLang="en-US" dirty="0"/>
          </a:p>
        </p:txBody>
      </p:sp>
      <p:sp>
        <p:nvSpPr>
          <p:cNvPr id="8" name="角丸四角形 7"/>
          <p:cNvSpPr/>
          <p:nvPr/>
        </p:nvSpPr>
        <p:spPr>
          <a:xfrm>
            <a:off x="6804248" y="4941168"/>
            <a:ext cx="1944216" cy="720080"/>
          </a:xfrm>
          <a:prstGeom prst="roundRect">
            <a:avLst/>
          </a:prstGeom>
          <a:solidFill>
            <a:srgbClr val="92D05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結果の活用法の提案</a:t>
            </a:r>
            <a:endParaRPr kumimoji="1" lang="ja-JP" altLang="en-US" dirty="0"/>
          </a:p>
        </p:txBody>
      </p:sp>
      <p:sp>
        <p:nvSpPr>
          <p:cNvPr id="10" name="右矢印 9"/>
          <p:cNvSpPr/>
          <p:nvPr/>
        </p:nvSpPr>
        <p:spPr>
          <a:xfrm>
            <a:off x="6228184" y="5157192"/>
            <a:ext cx="432048" cy="360040"/>
          </a:xfrm>
          <a:prstGeom prst="rightArrow">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星 7 19"/>
          <p:cNvSpPr/>
          <p:nvPr/>
        </p:nvSpPr>
        <p:spPr>
          <a:xfrm>
            <a:off x="2411760" y="4725144"/>
            <a:ext cx="1224136" cy="1080120"/>
          </a:xfrm>
          <a:prstGeom prst="star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分析</a:t>
            </a:r>
            <a:endParaRPr kumimoji="1" lang="ja-JP" altLang="en-US" dirty="0">
              <a:solidFill>
                <a:schemeClr val="tx1"/>
              </a:solidFill>
            </a:endParaRPr>
          </a:p>
        </p:txBody>
      </p:sp>
      <p:pic>
        <p:nvPicPr>
          <p:cNvPr id="1026" name="Picture 2" descr="C:\Documents and Settings\関根　裕司\デスクトップ\point1\challenge.wmf"/>
          <p:cNvPicPr>
            <a:picLocks noChangeAspect="1" noChangeArrowheads="1"/>
          </p:cNvPicPr>
          <p:nvPr/>
        </p:nvPicPr>
        <p:blipFill>
          <a:blip r:embed="rId3" cstate="print"/>
          <a:srcRect/>
          <a:stretch>
            <a:fillRect/>
          </a:stretch>
        </p:blipFill>
        <p:spPr bwMode="auto">
          <a:xfrm>
            <a:off x="2771800" y="3789040"/>
            <a:ext cx="1656184" cy="424438"/>
          </a:xfrm>
          <a:prstGeom prst="rect">
            <a:avLst/>
          </a:prstGeom>
          <a:noFill/>
        </p:spPr>
      </p:pic>
      <p:sp>
        <p:nvSpPr>
          <p:cNvPr id="23" name="テキスト ボックス 22"/>
          <p:cNvSpPr txBox="1"/>
          <p:nvPr/>
        </p:nvSpPr>
        <p:spPr>
          <a:xfrm>
            <a:off x="683568" y="1340768"/>
            <a:ext cx="2088232" cy="523220"/>
          </a:xfrm>
          <a:prstGeom prst="rect">
            <a:avLst/>
          </a:prstGeom>
          <a:noFill/>
        </p:spPr>
        <p:txBody>
          <a:bodyPr wrap="square" rtlCol="0">
            <a:spAutoFit/>
          </a:bodyPr>
          <a:lstStyle/>
          <a:p>
            <a:r>
              <a:rPr kumimoji="1" lang="ja-JP" altLang="en-US" sz="2800" dirty="0" smtClean="0"/>
              <a:t>仮説検証型</a:t>
            </a:r>
            <a:endParaRPr kumimoji="1" lang="ja-JP" altLang="en-US" sz="2800" dirty="0"/>
          </a:p>
        </p:txBody>
      </p:sp>
      <p:sp>
        <p:nvSpPr>
          <p:cNvPr id="24" name="テキスト ボックス 23"/>
          <p:cNvSpPr txBox="1"/>
          <p:nvPr/>
        </p:nvSpPr>
        <p:spPr>
          <a:xfrm>
            <a:off x="683568" y="3789040"/>
            <a:ext cx="2160240" cy="523220"/>
          </a:xfrm>
          <a:prstGeom prst="rect">
            <a:avLst/>
          </a:prstGeom>
          <a:noFill/>
        </p:spPr>
        <p:txBody>
          <a:bodyPr wrap="square" rtlCol="0">
            <a:spAutoFit/>
          </a:bodyPr>
          <a:lstStyle/>
          <a:p>
            <a:r>
              <a:rPr kumimoji="1" lang="ja-JP" altLang="en-US" sz="2800" dirty="0" smtClean="0"/>
              <a:t>仮説発見型</a:t>
            </a:r>
            <a:endParaRPr kumimoji="1" lang="ja-JP" altLang="en-US" sz="2800" dirty="0"/>
          </a:p>
        </p:txBody>
      </p:sp>
      <p:sp>
        <p:nvSpPr>
          <p:cNvPr id="22" name="スライド番号プレースホルダ 21"/>
          <p:cNvSpPr>
            <a:spLocks noGrp="1"/>
          </p:cNvSpPr>
          <p:nvPr>
            <p:ph type="sldNum" sz="quarter" idx="12"/>
          </p:nvPr>
        </p:nvSpPr>
        <p:spPr/>
        <p:txBody>
          <a:bodyPr/>
          <a:lstStyle/>
          <a:p>
            <a:fld id="{8441BD20-250E-4BE8-9BBF-C2C08073649B}" type="slidenum">
              <a:rPr kumimoji="1" lang="ja-JP" altLang="en-US" smtClean="0"/>
              <a:pPr/>
              <a:t>30</a:t>
            </a:fld>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trips(upRight)">
                                      <p:cBhvr>
                                        <p:cTn id="7" dur="500"/>
                                        <p:tgtEl>
                                          <p:spTgt spid="24"/>
                                        </p:tgtEl>
                                      </p:cBhvr>
                                    </p:animEffect>
                                  </p:childTnLst>
                                </p:cTn>
                              </p:par>
                              <p:par>
                                <p:cTn id="8" presetID="18" presetClass="entr" presetSubtype="3"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strips(upRight)">
                                      <p:cBhvr>
                                        <p:cTn id="10" dur="500"/>
                                        <p:tgtEl>
                                          <p:spTgt spid="1026"/>
                                        </p:tgtEl>
                                      </p:cBhvr>
                                    </p:animEffect>
                                  </p:childTnLst>
                                </p:cTn>
                              </p:par>
                            </p:childTnLst>
                          </p:cTn>
                        </p:par>
                        <p:par>
                          <p:cTn id="11" fill="hold">
                            <p:stCondLst>
                              <p:cond delay="500"/>
                            </p:stCondLst>
                            <p:childTnLst>
                              <p:par>
                                <p:cTn id="12" presetID="16" presetClass="entr" presetSubtype="26"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barn(inHorizontal)">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Horizontal)">
                                      <p:cBhvr>
                                        <p:cTn id="19" dur="500"/>
                                        <p:tgtEl>
                                          <p:spTgt spid="5"/>
                                        </p:tgtEl>
                                      </p:cBhvr>
                                    </p:animEffect>
                                  </p:childTnLst>
                                </p:cTn>
                              </p:par>
                            </p:childTnLst>
                          </p:cTn>
                        </p:par>
                        <p:par>
                          <p:cTn id="20" fill="hold">
                            <p:stCondLst>
                              <p:cond delay="500"/>
                            </p:stCondLst>
                            <p:childTnLst>
                              <p:par>
                                <p:cTn id="21" presetID="18" presetClass="entr" presetSubtype="3"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upRight)">
                                      <p:cBhvr>
                                        <p:cTn id="23" dur="500"/>
                                        <p:tgtEl>
                                          <p:spTgt spid="9"/>
                                        </p:tgtEl>
                                      </p:cBhvr>
                                    </p:animEffect>
                                  </p:childTnLst>
                                </p:cTn>
                              </p:par>
                            </p:childTnLst>
                          </p:cTn>
                        </p:par>
                        <p:par>
                          <p:cTn id="24" fill="hold">
                            <p:stCondLst>
                              <p:cond delay="1000"/>
                            </p:stCondLst>
                            <p:childTnLst>
                              <p:par>
                                <p:cTn id="25" presetID="18" presetClass="entr" presetSubtype="3"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strips(upRight)">
                                      <p:cBhvr>
                                        <p:cTn id="27" dur="500"/>
                                        <p:tgtEl>
                                          <p:spTgt spid="20"/>
                                        </p:tgtEl>
                                      </p:cBhvr>
                                    </p:animEffect>
                                  </p:childTnLst>
                                </p:cTn>
                              </p:par>
                            </p:childTnLst>
                          </p:cTn>
                        </p:par>
                        <p:par>
                          <p:cTn id="28" fill="hold">
                            <p:stCondLst>
                              <p:cond delay="1500"/>
                            </p:stCondLst>
                            <p:childTnLst>
                              <p:par>
                                <p:cTn id="29" presetID="16" presetClass="entr" presetSubtype="26"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arn(inHorizontal)">
                                      <p:cBhvr>
                                        <p:cTn id="31" dur="500"/>
                                        <p:tgtEl>
                                          <p:spTgt spid="7"/>
                                        </p:tgtEl>
                                      </p:cBhvr>
                                    </p:animEffect>
                                  </p:childTnLst>
                                </p:cTn>
                              </p:par>
                            </p:childTnLst>
                          </p:cTn>
                        </p:par>
                        <p:par>
                          <p:cTn id="32" fill="hold">
                            <p:stCondLst>
                              <p:cond delay="2000"/>
                            </p:stCondLst>
                            <p:childTnLst>
                              <p:par>
                                <p:cTn id="33" presetID="18" presetClass="entr" presetSubtype="3"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strips(upRight)">
                                      <p:cBhvr>
                                        <p:cTn id="35" dur="500"/>
                                        <p:tgtEl>
                                          <p:spTgt spid="10"/>
                                        </p:tgtEl>
                                      </p:cBhvr>
                                    </p:animEffect>
                                  </p:childTnLst>
                                </p:cTn>
                              </p:par>
                            </p:childTnLst>
                          </p:cTn>
                        </p:par>
                        <p:par>
                          <p:cTn id="36" fill="hold">
                            <p:stCondLst>
                              <p:cond delay="2500"/>
                            </p:stCondLst>
                            <p:childTnLst>
                              <p:par>
                                <p:cTn id="37" presetID="16" presetClass="entr" presetSubtype="26"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inHorizontal)">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9" grpId="0" animBg="1"/>
      <p:bldP spid="5" grpId="0" animBg="1"/>
      <p:bldP spid="7" grpId="0" animBg="1"/>
      <p:bldP spid="8" grpId="0" animBg="1"/>
      <p:bldP spid="10" grpId="0" animBg="1"/>
      <p:bldP spid="20" grpId="0" animBg="1"/>
      <p:bldP spid="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smtClean="0"/>
              <a:t>分析手段・流れ</a:t>
            </a:r>
            <a:endParaRPr kumimoji="1" lang="ja-JP" altLang="en-US" sz="4000" dirty="0"/>
          </a:p>
        </p:txBody>
      </p:sp>
      <p:sp>
        <p:nvSpPr>
          <p:cNvPr id="3" name="スライド番号プレースホルダー 2"/>
          <p:cNvSpPr>
            <a:spLocks noGrp="1"/>
          </p:cNvSpPr>
          <p:nvPr>
            <p:ph type="sldNum" sz="quarter" idx="12"/>
          </p:nvPr>
        </p:nvSpPr>
        <p:spPr/>
        <p:txBody>
          <a:bodyPr/>
          <a:lstStyle/>
          <a:p>
            <a:fld id="{8441BD20-250E-4BE8-9BBF-C2C08073649B}" type="slidenum">
              <a:rPr kumimoji="1" lang="ja-JP" altLang="en-US" smtClean="0"/>
              <a:pPr/>
              <a:t>31</a:t>
            </a:fld>
            <a:endParaRPr kumimoji="1" lang="ja-JP" altLang="en-US"/>
          </a:p>
        </p:txBody>
      </p:sp>
      <p:grpSp>
        <p:nvGrpSpPr>
          <p:cNvPr id="26" name="グループ化 25"/>
          <p:cNvGrpSpPr/>
          <p:nvPr/>
        </p:nvGrpSpPr>
        <p:grpSpPr>
          <a:xfrm>
            <a:off x="440210" y="3152370"/>
            <a:ext cx="2088232" cy="2436870"/>
            <a:chOff x="440210" y="1527174"/>
            <a:chExt cx="2088232" cy="2436870"/>
          </a:xfrm>
        </p:grpSpPr>
        <p:sp>
          <p:nvSpPr>
            <p:cNvPr id="8" name="ホームベース 7"/>
            <p:cNvSpPr/>
            <p:nvPr/>
          </p:nvSpPr>
          <p:spPr>
            <a:xfrm>
              <a:off x="440210" y="1988840"/>
              <a:ext cx="2088232" cy="1975204"/>
            </a:xfrm>
            <a:prstGeom prst="homePlate">
              <a:avLst/>
            </a:prstGeom>
            <a:noFill/>
            <a:ln>
              <a:solidFill>
                <a:srgbClr val="FF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テキスト ボックス 15"/>
            <p:cNvSpPr txBox="1"/>
            <p:nvPr/>
          </p:nvSpPr>
          <p:spPr>
            <a:xfrm>
              <a:off x="440210" y="1527174"/>
              <a:ext cx="1044116" cy="461665"/>
            </a:xfrm>
            <a:prstGeom prst="rect">
              <a:avLst/>
            </a:prstGeom>
            <a:noFill/>
          </p:spPr>
          <p:txBody>
            <a:bodyPr wrap="square" rtlCol="0">
              <a:spAutoFit/>
            </a:bodyPr>
            <a:lstStyle/>
            <a:p>
              <a:r>
                <a:rPr kumimoji="1" lang="en-US" altLang="ja-JP" sz="2400" dirty="0" smtClean="0"/>
                <a:t>STEP1</a:t>
              </a:r>
              <a:endParaRPr kumimoji="1" lang="ja-JP" altLang="en-US" sz="2400" dirty="0"/>
            </a:p>
          </p:txBody>
        </p:sp>
        <p:sp>
          <p:nvSpPr>
            <p:cNvPr id="20" name="テキスト ボックス 19"/>
            <p:cNvSpPr txBox="1"/>
            <p:nvPr/>
          </p:nvSpPr>
          <p:spPr>
            <a:xfrm>
              <a:off x="440210" y="2468610"/>
              <a:ext cx="1910652" cy="1015663"/>
            </a:xfrm>
            <a:prstGeom prst="rect">
              <a:avLst/>
            </a:prstGeom>
            <a:noFill/>
          </p:spPr>
          <p:txBody>
            <a:bodyPr wrap="square" rtlCol="0">
              <a:spAutoFit/>
            </a:bodyPr>
            <a:lstStyle/>
            <a:p>
              <a:r>
                <a:rPr lang="en-US" altLang="ja-JP" sz="2000" dirty="0" smtClean="0"/>
                <a:t>CRM</a:t>
              </a:r>
              <a:r>
                <a:rPr lang="ja-JP" altLang="en-US" sz="2000" dirty="0" smtClean="0"/>
                <a:t>に関して</a:t>
              </a:r>
              <a:endParaRPr lang="en-US" altLang="ja-JP" sz="2000" dirty="0" smtClean="0"/>
            </a:p>
            <a:p>
              <a:r>
                <a:rPr lang="ja-JP" altLang="en-US" sz="2000" dirty="0" smtClean="0"/>
                <a:t>網羅的なデータを収集</a:t>
              </a:r>
              <a:endParaRPr kumimoji="1" lang="ja-JP" altLang="en-US" sz="2000" dirty="0"/>
            </a:p>
          </p:txBody>
        </p:sp>
      </p:grpSp>
      <p:grpSp>
        <p:nvGrpSpPr>
          <p:cNvPr id="27" name="グループ化 26"/>
          <p:cNvGrpSpPr/>
          <p:nvPr/>
        </p:nvGrpSpPr>
        <p:grpSpPr>
          <a:xfrm>
            <a:off x="2528442" y="3152371"/>
            <a:ext cx="2121396" cy="2436869"/>
            <a:chOff x="2528442" y="1527175"/>
            <a:chExt cx="2121396" cy="2436869"/>
          </a:xfrm>
        </p:grpSpPr>
        <p:sp>
          <p:nvSpPr>
            <p:cNvPr id="11" name="ホームベース 10"/>
            <p:cNvSpPr/>
            <p:nvPr/>
          </p:nvSpPr>
          <p:spPr>
            <a:xfrm>
              <a:off x="2561606" y="1995847"/>
              <a:ext cx="2088232" cy="1968197"/>
            </a:xfrm>
            <a:prstGeom prst="homePlate">
              <a:avLst/>
            </a:prstGeom>
            <a:noFill/>
            <a:ln>
              <a:solidFill>
                <a:srgbClr val="FF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ボックス 16"/>
            <p:cNvSpPr txBox="1"/>
            <p:nvPr/>
          </p:nvSpPr>
          <p:spPr>
            <a:xfrm>
              <a:off x="2583710" y="1527175"/>
              <a:ext cx="1044116" cy="461665"/>
            </a:xfrm>
            <a:prstGeom prst="rect">
              <a:avLst/>
            </a:prstGeom>
            <a:noFill/>
          </p:spPr>
          <p:txBody>
            <a:bodyPr wrap="square" rtlCol="0">
              <a:spAutoFit/>
            </a:bodyPr>
            <a:lstStyle/>
            <a:p>
              <a:r>
                <a:rPr kumimoji="1" lang="en-US" altLang="ja-JP" sz="2400" dirty="0" smtClean="0"/>
                <a:t>STEP2</a:t>
              </a:r>
              <a:endParaRPr kumimoji="1" lang="ja-JP" altLang="en-US" sz="2400" dirty="0"/>
            </a:p>
          </p:txBody>
        </p:sp>
        <p:sp>
          <p:nvSpPr>
            <p:cNvPr id="21" name="テキスト ボックス 20"/>
            <p:cNvSpPr txBox="1"/>
            <p:nvPr/>
          </p:nvSpPr>
          <p:spPr>
            <a:xfrm>
              <a:off x="2528442" y="2321729"/>
              <a:ext cx="2043558" cy="1323439"/>
            </a:xfrm>
            <a:prstGeom prst="rect">
              <a:avLst/>
            </a:prstGeom>
            <a:noFill/>
          </p:spPr>
          <p:txBody>
            <a:bodyPr wrap="square" rtlCol="0">
              <a:spAutoFit/>
            </a:bodyPr>
            <a:lstStyle/>
            <a:p>
              <a:r>
                <a:rPr lang="ja-JP" altLang="en-US" sz="2000" dirty="0" smtClean="0"/>
                <a:t>説明変数に</a:t>
              </a:r>
              <a:endParaRPr lang="en-US" altLang="ja-JP" sz="2000" dirty="0" smtClean="0"/>
            </a:p>
            <a:p>
              <a:r>
                <a:rPr lang="ja-JP" altLang="en-US" sz="2000" dirty="0" smtClean="0"/>
                <a:t>共通している要因を</a:t>
              </a:r>
              <a:r>
                <a:rPr lang="ja-JP" altLang="en-US" sz="2000" dirty="0" smtClean="0">
                  <a:solidFill>
                    <a:srgbClr val="FF0000"/>
                  </a:solidFill>
                </a:rPr>
                <a:t>因子分析</a:t>
              </a:r>
              <a:r>
                <a:rPr lang="ja-JP" altLang="en-US" sz="2000" dirty="0" smtClean="0"/>
                <a:t>により抽出する</a:t>
              </a:r>
              <a:endParaRPr lang="en-US" altLang="ja-JP" sz="2000" dirty="0" smtClean="0"/>
            </a:p>
          </p:txBody>
        </p:sp>
      </p:grpSp>
      <p:grpSp>
        <p:nvGrpSpPr>
          <p:cNvPr id="28" name="グループ化 27"/>
          <p:cNvGrpSpPr/>
          <p:nvPr/>
        </p:nvGrpSpPr>
        <p:grpSpPr>
          <a:xfrm>
            <a:off x="4612126" y="3140968"/>
            <a:ext cx="2125944" cy="2436869"/>
            <a:chOff x="4612126" y="1534182"/>
            <a:chExt cx="2125944" cy="2436869"/>
          </a:xfrm>
        </p:grpSpPr>
        <p:sp>
          <p:nvSpPr>
            <p:cNvPr id="12" name="ホームベース 11"/>
            <p:cNvSpPr/>
            <p:nvPr/>
          </p:nvSpPr>
          <p:spPr>
            <a:xfrm>
              <a:off x="4649838" y="1995847"/>
              <a:ext cx="2088232" cy="1975204"/>
            </a:xfrm>
            <a:prstGeom prst="homePlat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テキスト ボックス 17"/>
            <p:cNvSpPr txBox="1"/>
            <p:nvPr/>
          </p:nvSpPr>
          <p:spPr>
            <a:xfrm>
              <a:off x="4640394" y="1534182"/>
              <a:ext cx="1044116" cy="461665"/>
            </a:xfrm>
            <a:prstGeom prst="rect">
              <a:avLst/>
            </a:prstGeom>
            <a:noFill/>
          </p:spPr>
          <p:txBody>
            <a:bodyPr wrap="square" rtlCol="0">
              <a:spAutoFit/>
            </a:bodyPr>
            <a:lstStyle/>
            <a:p>
              <a:r>
                <a:rPr kumimoji="1" lang="en-US" altLang="ja-JP" sz="2400" dirty="0" smtClean="0"/>
                <a:t>STEP3</a:t>
              </a:r>
              <a:endParaRPr kumimoji="1" lang="ja-JP" altLang="en-US" sz="2400" dirty="0"/>
            </a:p>
          </p:txBody>
        </p:sp>
        <p:sp>
          <p:nvSpPr>
            <p:cNvPr id="22" name="テキスト ボックス 21"/>
            <p:cNvSpPr txBox="1"/>
            <p:nvPr/>
          </p:nvSpPr>
          <p:spPr>
            <a:xfrm>
              <a:off x="4612126" y="2321585"/>
              <a:ext cx="2081669" cy="1323439"/>
            </a:xfrm>
            <a:prstGeom prst="rect">
              <a:avLst/>
            </a:prstGeom>
            <a:noFill/>
          </p:spPr>
          <p:txBody>
            <a:bodyPr wrap="square" rtlCol="0">
              <a:spAutoFit/>
            </a:bodyPr>
            <a:lstStyle/>
            <a:p>
              <a:r>
                <a:rPr lang="ja-JP" altLang="en-US" sz="2000" dirty="0" smtClean="0"/>
                <a:t>抽出した</a:t>
              </a:r>
              <a:endParaRPr lang="en-US" altLang="ja-JP" sz="2000" dirty="0" smtClean="0"/>
            </a:p>
            <a:p>
              <a:r>
                <a:rPr lang="ja-JP" altLang="en-US" sz="2000" dirty="0" smtClean="0"/>
                <a:t>説明変数を用いて</a:t>
              </a:r>
              <a:r>
                <a:rPr lang="ja-JP" altLang="en-US" sz="2000" dirty="0" smtClean="0">
                  <a:solidFill>
                    <a:srgbClr val="FF0000"/>
                  </a:solidFill>
                </a:rPr>
                <a:t>クラスター分析</a:t>
              </a:r>
              <a:r>
                <a:rPr lang="ja-JP" altLang="en-US" sz="2000" dirty="0" smtClean="0"/>
                <a:t>を行う</a:t>
              </a:r>
              <a:endParaRPr lang="en-US" altLang="ja-JP" sz="2000" dirty="0" smtClean="0"/>
            </a:p>
          </p:txBody>
        </p:sp>
      </p:grpSp>
      <p:grpSp>
        <p:nvGrpSpPr>
          <p:cNvPr id="29" name="グループ化 28"/>
          <p:cNvGrpSpPr/>
          <p:nvPr/>
        </p:nvGrpSpPr>
        <p:grpSpPr>
          <a:xfrm>
            <a:off x="6732240" y="3152371"/>
            <a:ext cx="2126676" cy="2436869"/>
            <a:chOff x="6732240" y="1534182"/>
            <a:chExt cx="2126676" cy="2436869"/>
          </a:xfrm>
        </p:grpSpPr>
        <p:sp>
          <p:nvSpPr>
            <p:cNvPr id="13" name="ホームベース 12"/>
            <p:cNvSpPr/>
            <p:nvPr/>
          </p:nvSpPr>
          <p:spPr>
            <a:xfrm>
              <a:off x="6760174" y="1995847"/>
              <a:ext cx="2088232" cy="1975204"/>
            </a:xfrm>
            <a:prstGeom prst="homePlat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ボックス 18"/>
            <p:cNvSpPr txBox="1"/>
            <p:nvPr/>
          </p:nvSpPr>
          <p:spPr>
            <a:xfrm>
              <a:off x="6760174" y="1534182"/>
              <a:ext cx="1044116" cy="461665"/>
            </a:xfrm>
            <a:prstGeom prst="rect">
              <a:avLst/>
            </a:prstGeom>
            <a:noFill/>
          </p:spPr>
          <p:txBody>
            <a:bodyPr wrap="square" rtlCol="0">
              <a:spAutoFit/>
            </a:bodyPr>
            <a:lstStyle/>
            <a:p>
              <a:r>
                <a:rPr kumimoji="1" lang="en-US" altLang="ja-JP" sz="2400" dirty="0" smtClean="0"/>
                <a:t>STEP4</a:t>
              </a:r>
              <a:endParaRPr kumimoji="1" lang="ja-JP" altLang="en-US" sz="2400" dirty="0"/>
            </a:p>
          </p:txBody>
        </p:sp>
        <p:sp>
          <p:nvSpPr>
            <p:cNvPr id="24" name="テキスト ボックス 23"/>
            <p:cNvSpPr txBox="1"/>
            <p:nvPr/>
          </p:nvSpPr>
          <p:spPr>
            <a:xfrm>
              <a:off x="6732240" y="2386875"/>
              <a:ext cx="2126676" cy="1323439"/>
            </a:xfrm>
            <a:prstGeom prst="rect">
              <a:avLst/>
            </a:prstGeom>
            <a:noFill/>
          </p:spPr>
          <p:txBody>
            <a:bodyPr wrap="square" rtlCol="0">
              <a:spAutoFit/>
            </a:bodyPr>
            <a:lstStyle/>
            <a:p>
              <a:r>
                <a:rPr lang="ja-JP" altLang="en-US" sz="2000" dirty="0"/>
                <a:t>それぞれ</a:t>
              </a:r>
              <a:r>
                <a:rPr lang="ja-JP" altLang="en-US" sz="2000" dirty="0" smtClean="0"/>
                <a:t>の</a:t>
              </a:r>
              <a:endParaRPr lang="en-US" altLang="ja-JP" sz="2000" dirty="0" smtClean="0"/>
            </a:p>
            <a:p>
              <a:r>
                <a:rPr lang="ja-JP" altLang="en-US" sz="2000" dirty="0" smtClean="0"/>
                <a:t>グループの特徴をライフスタイルで説明する</a:t>
              </a:r>
              <a:endParaRPr lang="en-US" altLang="ja-JP" sz="2000" dirty="0" smtClean="0"/>
            </a:p>
          </p:txBody>
        </p:sp>
      </p:grpSp>
      <p:sp>
        <p:nvSpPr>
          <p:cNvPr id="30" name="角丸四角形 29"/>
          <p:cNvSpPr/>
          <p:nvPr/>
        </p:nvSpPr>
        <p:spPr>
          <a:xfrm>
            <a:off x="611560" y="1772816"/>
            <a:ext cx="3312368" cy="1008112"/>
          </a:xfrm>
          <a:prstGeom prst="roundRect">
            <a:avLst/>
          </a:prstGeom>
          <a:noFill/>
          <a:ln>
            <a:solidFill>
              <a:srgbClr val="FF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因子分析</a:t>
            </a:r>
            <a:endParaRPr kumimoji="1" lang="ja-JP" altLang="en-US" sz="3200" dirty="0">
              <a:solidFill>
                <a:schemeClr val="tx1"/>
              </a:solidFill>
            </a:endParaRPr>
          </a:p>
        </p:txBody>
      </p:sp>
      <p:sp>
        <p:nvSpPr>
          <p:cNvPr id="33" name="角丸四角形 32"/>
          <p:cNvSpPr/>
          <p:nvPr/>
        </p:nvSpPr>
        <p:spPr>
          <a:xfrm>
            <a:off x="5103990" y="1772816"/>
            <a:ext cx="3312368" cy="1008112"/>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クラスター分析</a:t>
            </a:r>
            <a:endParaRPr kumimoji="1" lang="ja-JP" altLang="en-US" sz="3200" dirty="0">
              <a:solidFill>
                <a:schemeClr val="tx1"/>
              </a:solidFill>
            </a:endParaRPr>
          </a:p>
        </p:txBody>
      </p:sp>
      <p:sp>
        <p:nvSpPr>
          <p:cNvPr id="34" name="テキスト ボックス 33"/>
          <p:cNvSpPr txBox="1"/>
          <p:nvPr/>
        </p:nvSpPr>
        <p:spPr>
          <a:xfrm>
            <a:off x="603048" y="1160522"/>
            <a:ext cx="2664296" cy="461665"/>
          </a:xfrm>
          <a:prstGeom prst="rect">
            <a:avLst/>
          </a:prstGeom>
          <a:noFill/>
        </p:spPr>
        <p:txBody>
          <a:bodyPr wrap="square" rtlCol="0">
            <a:spAutoFit/>
          </a:bodyPr>
          <a:lstStyle/>
          <a:p>
            <a:r>
              <a:rPr kumimoji="1" lang="ja-JP" altLang="en-US" sz="2400" dirty="0" smtClean="0"/>
              <a:t>≪</a:t>
            </a:r>
            <a:r>
              <a:rPr kumimoji="1" lang="en-US" altLang="ja-JP" sz="2400" dirty="0" smtClean="0"/>
              <a:t>2</a:t>
            </a:r>
            <a:r>
              <a:rPr kumimoji="1" lang="ja-JP" altLang="en-US" sz="2400" dirty="0" smtClean="0"/>
              <a:t>回分析を行う≫</a:t>
            </a:r>
            <a:endParaRPr kumimoji="1" lang="ja-JP" altLang="en-US" sz="2400" dirty="0"/>
          </a:p>
        </p:txBody>
      </p:sp>
      <p:grpSp>
        <p:nvGrpSpPr>
          <p:cNvPr id="35" name="Group 4"/>
          <p:cNvGrpSpPr>
            <a:grpSpLocks noChangeAspect="1"/>
          </p:cNvGrpSpPr>
          <p:nvPr/>
        </p:nvGrpSpPr>
        <p:grpSpPr bwMode="auto">
          <a:xfrm>
            <a:off x="4108450" y="1987550"/>
            <a:ext cx="895350" cy="577850"/>
            <a:chOff x="2588" y="1252"/>
            <a:chExt cx="564" cy="364"/>
          </a:xfrm>
        </p:grpSpPr>
        <p:sp>
          <p:nvSpPr>
            <p:cNvPr id="36" name="AutoShape 3"/>
            <p:cNvSpPr>
              <a:spLocks noChangeAspect="1" noChangeArrowheads="1" noTextEdit="1"/>
            </p:cNvSpPr>
            <p:nvPr/>
          </p:nvSpPr>
          <p:spPr bwMode="auto">
            <a:xfrm>
              <a:off x="2588" y="1252"/>
              <a:ext cx="564" cy="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2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52" y="1341"/>
              <a:ext cx="54"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03" y="1341"/>
              <a:ext cx="43"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88" y="1341"/>
              <a:ext cx="14"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21" y="1341"/>
              <a:ext cx="75"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18" y="1253"/>
              <a:ext cx="335"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8512053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調査概要</a:t>
            </a:r>
            <a:endParaRPr kumimoji="1" lang="ja-JP" altLang="en-US" dirty="0"/>
          </a:p>
        </p:txBody>
      </p:sp>
      <p:sp>
        <p:nvSpPr>
          <p:cNvPr id="3" name="スライド番号プレースホルダー 2"/>
          <p:cNvSpPr>
            <a:spLocks noGrp="1"/>
          </p:cNvSpPr>
          <p:nvPr>
            <p:ph type="sldNum" sz="quarter" idx="12"/>
          </p:nvPr>
        </p:nvSpPr>
        <p:spPr/>
        <p:txBody>
          <a:bodyPr/>
          <a:lstStyle/>
          <a:p>
            <a:fld id="{8441BD20-250E-4BE8-9BBF-C2C08073649B}" type="slidenum">
              <a:rPr kumimoji="1" lang="ja-JP" altLang="en-US" smtClean="0"/>
              <a:pPr/>
              <a:t>32</a:t>
            </a:fld>
            <a:endParaRPr kumimoji="1" lang="ja-JP" altLang="en-US"/>
          </a:p>
        </p:txBody>
      </p:sp>
      <p:sp>
        <p:nvSpPr>
          <p:cNvPr id="6" name="1 つの角を切り取った四角形 5"/>
          <p:cNvSpPr/>
          <p:nvPr/>
        </p:nvSpPr>
        <p:spPr>
          <a:xfrm rot="10800000">
            <a:off x="539552" y="1268760"/>
            <a:ext cx="8136904" cy="4968552"/>
          </a:xfrm>
          <a:prstGeom prst="snip1Rect">
            <a:avLst>
              <a:gd name="adj" fmla="val 11819"/>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直角三角形 6"/>
          <p:cNvSpPr/>
          <p:nvPr/>
        </p:nvSpPr>
        <p:spPr>
          <a:xfrm rot="10800000">
            <a:off x="540285" y="5661245"/>
            <a:ext cx="572184" cy="576065"/>
          </a:xfrm>
          <a:prstGeom prst="rtTriangl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539552" y="1340768"/>
            <a:ext cx="8136171" cy="461665"/>
          </a:xfrm>
          <a:prstGeom prst="rect">
            <a:avLst/>
          </a:prstGeom>
          <a:noFill/>
        </p:spPr>
        <p:txBody>
          <a:bodyPr wrap="square" rtlCol="0">
            <a:spAutoFit/>
          </a:bodyPr>
          <a:lstStyle/>
          <a:p>
            <a:r>
              <a:rPr kumimoji="1" lang="en-US" altLang="ja-JP" sz="2400" dirty="0" smtClean="0"/>
              <a:t>【</a:t>
            </a:r>
            <a:r>
              <a:rPr kumimoji="1" lang="ja-JP" altLang="en-US" sz="2400" dirty="0" smtClean="0"/>
              <a:t>調査目的</a:t>
            </a:r>
            <a:r>
              <a:rPr kumimoji="1" lang="en-US" altLang="ja-JP" sz="2400" dirty="0" smtClean="0"/>
              <a:t>】</a:t>
            </a:r>
            <a:r>
              <a:rPr kumimoji="1" lang="ja-JP" altLang="en-US" sz="2400" dirty="0" smtClean="0"/>
              <a:t>　</a:t>
            </a:r>
            <a:r>
              <a:rPr kumimoji="1" lang="en-US" altLang="ja-JP" sz="2400" dirty="0" smtClean="0"/>
              <a:t>CRM</a:t>
            </a:r>
            <a:r>
              <a:rPr kumimoji="1" lang="ja-JP" altLang="en-US" sz="2400" dirty="0" smtClean="0"/>
              <a:t>に関連する変数を用いての消費者分類</a:t>
            </a:r>
            <a:endParaRPr kumimoji="1" lang="ja-JP" altLang="en-US" sz="2400" dirty="0"/>
          </a:p>
        </p:txBody>
      </p:sp>
      <p:sp>
        <p:nvSpPr>
          <p:cNvPr id="9" name="テキスト ボックス 8"/>
          <p:cNvSpPr txBox="1"/>
          <p:nvPr/>
        </p:nvSpPr>
        <p:spPr>
          <a:xfrm>
            <a:off x="539552" y="1916832"/>
            <a:ext cx="8136171" cy="461665"/>
          </a:xfrm>
          <a:prstGeom prst="rect">
            <a:avLst/>
          </a:prstGeom>
          <a:noFill/>
        </p:spPr>
        <p:txBody>
          <a:bodyPr wrap="square" rtlCol="0">
            <a:spAutoFit/>
          </a:bodyPr>
          <a:lstStyle/>
          <a:p>
            <a:r>
              <a:rPr kumimoji="1" lang="en-US" altLang="ja-JP" sz="2400" dirty="0" smtClean="0"/>
              <a:t>【</a:t>
            </a:r>
            <a:r>
              <a:rPr lang="ja-JP" altLang="en-US" sz="2400" dirty="0" smtClean="0"/>
              <a:t>調査対象</a:t>
            </a:r>
            <a:r>
              <a:rPr kumimoji="1" lang="en-US" altLang="ja-JP" sz="2400" dirty="0" smtClean="0"/>
              <a:t>】</a:t>
            </a:r>
            <a:r>
              <a:rPr kumimoji="1" lang="ja-JP" altLang="en-US" sz="2400" dirty="0" smtClean="0"/>
              <a:t>　</a:t>
            </a:r>
            <a:r>
              <a:rPr lang="en-US" altLang="ja-JP" sz="2400" dirty="0" smtClean="0"/>
              <a:t>10</a:t>
            </a:r>
            <a:r>
              <a:rPr lang="ja-JP" altLang="en-US" sz="2400" dirty="0" smtClean="0"/>
              <a:t>代～</a:t>
            </a:r>
            <a:r>
              <a:rPr lang="en-US" altLang="ja-JP" sz="2400" dirty="0" smtClean="0"/>
              <a:t>60</a:t>
            </a:r>
            <a:r>
              <a:rPr lang="ja-JP" altLang="en-US" sz="2400" dirty="0" smtClean="0"/>
              <a:t>代以上の</a:t>
            </a:r>
            <a:r>
              <a:rPr lang="ja-JP" altLang="en-US" sz="2400" dirty="0" smtClean="0">
                <a:solidFill>
                  <a:srgbClr val="FF0000"/>
                </a:solidFill>
              </a:rPr>
              <a:t>各世代</a:t>
            </a:r>
            <a:r>
              <a:rPr lang="ja-JP" altLang="en-US" sz="2400" dirty="0" smtClean="0"/>
              <a:t>男女</a:t>
            </a:r>
            <a:endParaRPr kumimoji="1" lang="ja-JP" altLang="en-US" sz="2400" dirty="0"/>
          </a:p>
        </p:txBody>
      </p:sp>
      <p:sp>
        <p:nvSpPr>
          <p:cNvPr id="10" name="テキスト ボックス 9"/>
          <p:cNvSpPr txBox="1"/>
          <p:nvPr/>
        </p:nvSpPr>
        <p:spPr>
          <a:xfrm>
            <a:off x="539552" y="2492896"/>
            <a:ext cx="8136171" cy="461665"/>
          </a:xfrm>
          <a:prstGeom prst="rect">
            <a:avLst/>
          </a:prstGeom>
          <a:noFill/>
        </p:spPr>
        <p:txBody>
          <a:bodyPr wrap="square" rtlCol="0">
            <a:spAutoFit/>
          </a:bodyPr>
          <a:lstStyle/>
          <a:p>
            <a:r>
              <a:rPr kumimoji="1" lang="en-US" altLang="ja-JP" sz="2400" dirty="0" smtClean="0"/>
              <a:t>【</a:t>
            </a:r>
            <a:r>
              <a:rPr lang="ja-JP" altLang="en-US" sz="2400" dirty="0" smtClean="0"/>
              <a:t>調査方法</a:t>
            </a:r>
            <a:r>
              <a:rPr kumimoji="1" lang="en-US" altLang="ja-JP" sz="2400" dirty="0" smtClean="0"/>
              <a:t>】</a:t>
            </a:r>
            <a:r>
              <a:rPr kumimoji="1" lang="ja-JP" altLang="en-US" sz="2400" dirty="0" smtClean="0"/>
              <a:t>　質問紙調査　</a:t>
            </a:r>
            <a:endParaRPr kumimoji="1" lang="ja-JP" altLang="en-US" sz="2400" dirty="0"/>
          </a:p>
        </p:txBody>
      </p:sp>
      <p:sp>
        <p:nvSpPr>
          <p:cNvPr id="11" name="テキスト ボックス 10"/>
          <p:cNvSpPr txBox="1"/>
          <p:nvPr/>
        </p:nvSpPr>
        <p:spPr>
          <a:xfrm>
            <a:off x="539552" y="3140968"/>
            <a:ext cx="8136171" cy="461665"/>
          </a:xfrm>
          <a:prstGeom prst="rect">
            <a:avLst/>
          </a:prstGeom>
          <a:noFill/>
        </p:spPr>
        <p:txBody>
          <a:bodyPr wrap="square" rtlCol="0">
            <a:spAutoFit/>
          </a:bodyPr>
          <a:lstStyle/>
          <a:p>
            <a:r>
              <a:rPr kumimoji="1" lang="en-US" altLang="ja-JP" sz="2400" dirty="0" smtClean="0"/>
              <a:t>【</a:t>
            </a:r>
            <a:r>
              <a:rPr lang="ja-JP" altLang="en-US" sz="2400" dirty="0" smtClean="0"/>
              <a:t>調査期間</a:t>
            </a:r>
            <a:r>
              <a:rPr kumimoji="1" lang="en-US" altLang="ja-JP" sz="2400" dirty="0" smtClean="0"/>
              <a:t>】</a:t>
            </a:r>
            <a:r>
              <a:rPr kumimoji="1" lang="ja-JP" altLang="en-US" sz="2400" dirty="0" smtClean="0"/>
              <a:t>　</a:t>
            </a:r>
            <a:r>
              <a:rPr kumimoji="1" lang="en-US" altLang="ja-JP" sz="2400" dirty="0" smtClean="0"/>
              <a:t>2011</a:t>
            </a:r>
            <a:r>
              <a:rPr kumimoji="1" lang="ja-JP" altLang="en-US" sz="2400" dirty="0" smtClean="0"/>
              <a:t>年</a:t>
            </a:r>
            <a:r>
              <a:rPr kumimoji="1" lang="en-US" altLang="ja-JP" sz="2400" dirty="0" smtClean="0"/>
              <a:t>11</a:t>
            </a:r>
            <a:r>
              <a:rPr kumimoji="1" lang="ja-JP" altLang="en-US" sz="2400" dirty="0" smtClean="0"/>
              <a:t>月下旬　</a:t>
            </a:r>
            <a:endParaRPr kumimoji="1" lang="ja-JP" altLang="en-US" sz="2400" dirty="0"/>
          </a:p>
        </p:txBody>
      </p:sp>
      <p:sp>
        <p:nvSpPr>
          <p:cNvPr id="12" name="テキスト ボックス 11"/>
          <p:cNvSpPr txBox="1"/>
          <p:nvPr/>
        </p:nvSpPr>
        <p:spPr>
          <a:xfrm>
            <a:off x="539552" y="3717032"/>
            <a:ext cx="8136171" cy="461665"/>
          </a:xfrm>
          <a:prstGeom prst="rect">
            <a:avLst/>
          </a:prstGeom>
          <a:noFill/>
        </p:spPr>
        <p:txBody>
          <a:bodyPr wrap="square" rtlCol="0">
            <a:spAutoFit/>
          </a:bodyPr>
          <a:lstStyle/>
          <a:p>
            <a:r>
              <a:rPr kumimoji="1" lang="en-US" altLang="ja-JP" sz="2400" dirty="0" smtClean="0"/>
              <a:t>【</a:t>
            </a:r>
            <a:r>
              <a:rPr lang="ja-JP" altLang="en-US" sz="2400" dirty="0"/>
              <a:t>サンプルサイズ</a:t>
            </a:r>
            <a:r>
              <a:rPr kumimoji="1" lang="en-US" altLang="ja-JP" sz="2400" dirty="0" smtClean="0"/>
              <a:t>】</a:t>
            </a:r>
            <a:r>
              <a:rPr kumimoji="1" lang="ja-JP" altLang="en-US" sz="2400" dirty="0" smtClean="0"/>
              <a:t>　</a:t>
            </a:r>
            <a:r>
              <a:rPr lang="ja-JP" altLang="en-US" sz="2400" dirty="0"/>
              <a:t>３５８</a:t>
            </a:r>
            <a:r>
              <a:rPr lang="ja-JP" altLang="en-US" sz="2400" dirty="0" smtClean="0"/>
              <a:t>人（有効回答数</a:t>
            </a:r>
            <a:r>
              <a:rPr lang="en-US" altLang="ja-JP" sz="2400" dirty="0" smtClean="0"/>
              <a:t>279</a:t>
            </a:r>
            <a:r>
              <a:rPr lang="ja-JP" altLang="en-US" sz="2400" dirty="0" smtClean="0"/>
              <a:t>人）</a:t>
            </a:r>
            <a:r>
              <a:rPr kumimoji="1" lang="ja-JP" altLang="en-US" sz="2400" dirty="0" smtClean="0"/>
              <a:t>　</a:t>
            </a:r>
            <a:endParaRPr kumimoji="1" lang="ja-JP" altLang="en-US" sz="2400" dirty="0"/>
          </a:p>
        </p:txBody>
      </p:sp>
      <p:sp>
        <p:nvSpPr>
          <p:cNvPr id="13" name="テキスト ボックス 12"/>
          <p:cNvSpPr txBox="1"/>
          <p:nvPr/>
        </p:nvSpPr>
        <p:spPr>
          <a:xfrm>
            <a:off x="539552" y="4293096"/>
            <a:ext cx="8136171" cy="461665"/>
          </a:xfrm>
          <a:prstGeom prst="rect">
            <a:avLst/>
          </a:prstGeom>
          <a:noFill/>
        </p:spPr>
        <p:txBody>
          <a:bodyPr wrap="square" rtlCol="0">
            <a:spAutoFit/>
          </a:bodyPr>
          <a:lstStyle/>
          <a:p>
            <a:r>
              <a:rPr kumimoji="1" lang="en-US" altLang="ja-JP" sz="2400" dirty="0" smtClean="0"/>
              <a:t>【</a:t>
            </a:r>
            <a:r>
              <a:rPr lang="ja-JP" altLang="en-US" sz="2400" dirty="0" smtClean="0"/>
              <a:t>分析方法</a:t>
            </a:r>
            <a:r>
              <a:rPr kumimoji="1" lang="en-US" altLang="ja-JP" sz="2400" dirty="0" smtClean="0"/>
              <a:t>】</a:t>
            </a:r>
            <a:r>
              <a:rPr kumimoji="1" lang="ja-JP" altLang="en-US" sz="2400" dirty="0" smtClean="0"/>
              <a:t>　</a:t>
            </a:r>
            <a:r>
              <a:rPr lang="ja-JP" altLang="en-US" sz="2400" dirty="0" smtClean="0"/>
              <a:t>因子分析、クラスター分析</a:t>
            </a:r>
            <a:r>
              <a:rPr kumimoji="1" lang="ja-JP" altLang="en-US" sz="2400" dirty="0" smtClean="0"/>
              <a:t>　</a:t>
            </a:r>
            <a:endParaRPr kumimoji="1" lang="ja-JP" altLang="en-US" sz="2400" dirty="0"/>
          </a:p>
        </p:txBody>
      </p:sp>
      <p:pic>
        <p:nvPicPr>
          <p:cNvPr id="1026" name="Picture 2" descr="C:\Users\ryo\AppData\Local\Microsoft\Windows\Temporary Internet Files\Content.IE5\GYNXU2KK\MC90031083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2564904"/>
            <a:ext cx="1807769" cy="1200607"/>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p:cNvSpPr txBox="1"/>
          <p:nvPr/>
        </p:nvSpPr>
        <p:spPr>
          <a:xfrm>
            <a:off x="539552" y="4941168"/>
            <a:ext cx="8136171" cy="461665"/>
          </a:xfrm>
          <a:prstGeom prst="rect">
            <a:avLst/>
          </a:prstGeom>
          <a:noFill/>
        </p:spPr>
        <p:txBody>
          <a:bodyPr wrap="square" rtlCol="0">
            <a:spAutoFit/>
          </a:bodyPr>
          <a:lstStyle/>
          <a:p>
            <a:r>
              <a:rPr kumimoji="1" lang="en-US" altLang="ja-JP" sz="2400" dirty="0" smtClean="0"/>
              <a:t>【</a:t>
            </a:r>
            <a:r>
              <a:rPr lang="ja-JP" altLang="en-US" sz="2400" dirty="0" smtClean="0"/>
              <a:t>調査場所</a:t>
            </a:r>
            <a:r>
              <a:rPr kumimoji="1" lang="en-US" altLang="ja-JP" sz="2400" dirty="0" smtClean="0"/>
              <a:t>】</a:t>
            </a:r>
            <a:r>
              <a:rPr kumimoji="1" lang="ja-JP" altLang="en-US" sz="2400" dirty="0" smtClean="0"/>
              <a:t>　路上、大学構内、公園、駅構内　等　</a:t>
            </a:r>
            <a:endParaRPr kumimoji="1" lang="ja-JP" altLang="en-US" sz="2400" dirty="0"/>
          </a:p>
        </p:txBody>
      </p:sp>
    </p:spTree>
    <p:extLst>
      <p:ext uri="{BB962C8B-B14F-4D97-AF65-F5344CB8AC3E}">
        <p14:creationId xmlns:p14="http://schemas.microsoft.com/office/powerpoint/2010/main" val="210157572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角丸四角形 73"/>
          <p:cNvSpPr/>
          <p:nvPr/>
        </p:nvSpPr>
        <p:spPr>
          <a:xfrm>
            <a:off x="6156176" y="1700808"/>
            <a:ext cx="2736304" cy="4536504"/>
          </a:xfrm>
          <a:prstGeom prst="roundRect">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smtClean="0"/>
              <a:t>ライフスタイル項目の必要性</a:t>
            </a:r>
            <a:endParaRPr kumimoji="1" lang="ja-JP" altLang="en-US" dirty="0"/>
          </a:p>
        </p:txBody>
      </p:sp>
      <p:sp>
        <p:nvSpPr>
          <p:cNvPr id="4" name="テキスト ボックス 3"/>
          <p:cNvSpPr txBox="1"/>
          <p:nvPr/>
        </p:nvSpPr>
        <p:spPr>
          <a:xfrm>
            <a:off x="395536" y="1196752"/>
            <a:ext cx="6336704" cy="369332"/>
          </a:xfrm>
          <a:prstGeom prst="rect">
            <a:avLst/>
          </a:prstGeom>
          <a:noFill/>
        </p:spPr>
        <p:txBody>
          <a:bodyPr wrap="square" rtlCol="0">
            <a:spAutoFit/>
          </a:bodyPr>
          <a:lstStyle/>
          <a:p>
            <a:r>
              <a:rPr kumimoji="1" lang="ja-JP" altLang="en-US" dirty="0" smtClean="0"/>
              <a:t>今研究ではアンケートにライフスタイルに関する項目を設けた。</a:t>
            </a:r>
            <a:endParaRPr kumimoji="1" lang="en-US" altLang="ja-JP" dirty="0" smtClean="0"/>
          </a:p>
        </p:txBody>
      </p:sp>
      <p:sp>
        <p:nvSpPr>
          <p:cNvPr id="9" name="正方形/長方形 8"/>
          <p:cNvSpPr/>
          <p:nvPr/>
        </p:nvSpPr>
        <p:spPr>
          <a:xfrm>
            <a:off x="6372200" y="2204864"/>
            <a:ext cx="2304256" cy="648072"/>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ボランティア経験有り</a:t>
            </a:r>
            <a:endParaRPr kumimoji="1" lang="ja-JP" altLang="en-US" dirty="0">
              <a:solidFill>
                <a:schemeClr val="tx1"/>
              </a:solidFill>
            </a:endParaRPr>
          </a:p>
        </p:txBody>
      </p:sp>
      <p:sp>
        <p:nvSpPr>
          <p:cNvPr id="10" name="正方形/長方形 9"/>
          <p:cNvSpPr/>
          <p:nvPr/>
        </p:nvSpPr>
        <p:spPr>
          <a:xfrm>
            <a:off x="6372200" y="2996952"/>
            <a:ext cx="2304256" cy="648072"/>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新聞を読む</a:t>
            </a:r>
            <a:endParaRPr kumimoji="1" lang="en-US" altLang="ja-JP" dirty="0" smtClean="0">
              <a:solidFill>
                <a:schemeClr val="tx1"/>
              </a:solidFill>
            </a:endParaRPr>
          </a:p>
          <a:p>
            <a:pPr algn="ctr"/>
            <a:r>
              <a:rPr lang="ja-JP" altLang="en-US" dirty="0" smtClean="0">
                <a:solidFill>
                  <a:schemeClr val="tx1"/>
                </a:solidFill>
              </a:rPr>
              <a:t>（ニュースを気にする）</a:t>
            </a:r>
            <a:endParaRPr kumimoji="1" lang="en-US" altLang="ja-JP" dirty="0" smtClean="0">
              <a:solidFill>
                <a:schemeClr val="tx1"/>
              </a:solidFill>
            </a:endParaRPr>
          </a:p>
        </p:txBody>
      </p:sp>
      <p:sp>
        <p:nvSpPr>
          <p:cNvPr id="11" name="正方形/長方形 10"/>
          <p:cNvSpPr/>
          <p:nvPr/>
        </p:nvSpPr>
        <p:spPr>
          <a:xfrm>
            <a:off x="6372200" y="3789040"/>
            <a:ext cx="2304256" cy="648072"/>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経済的要素</a:t>
            </a:r>
            <a:endParaRPr kumimoji="1" lang="ja-JP" altLang="en-US" dirty="0">
              <a:solidFill>
                <a:schemeClr val="tx1"/>
              </a:solidFill>
            </a:endParaRPr>
          </a:p>
        </p:txBody>
      </p:sp>
      <p:sp>
        <p:nvSpPr>
          <p:cNvPr id="12" name="正方形/長方形 11"/>
          <p:cNvSpPr/>
          <p:nvPr/>
        </p:nvSpPr>
        <p:spPr>
          <a:xfrm>
            <a:off x="6372200" y="4581128"/>
            <a:ext cx="2304256" cy="648072"/>
          </a:xfrm>
          <a:prstGeom prst="rect">
            <a:avLst/>
          </a:prstGeom>
          <a:noFill/>
          <a:ln w="28575">
            <a:solidFill>
              <a:srgbClr val="FF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性格的要素</a:t>
            </a:r>
            <a:endParaRPr lang="en-US" altLang="ja-JP" dirty="0" smtClean="0">
              <a:solidFill>
                <a:schemeClr val="tx1"/>
              </a:solidFill>
            </a:endParaRPr>
          </a:p>
        </p:txBody>
      </p:sp>
      <p:sp>
        <p:nvSpPr>
          <p:cNvPr id="14" name="角丸四角形 13"/>
          <p:cNvSpPr/>
          <p:nvPr/>
        </p:nvSpPr>
        <p:spPr>
          <a:xfrm>
            <a:off x="467544" y="1700808"/>
            <a:ext cx="792088" cy="453650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2400" dirty="0" smtClean="0">
                <a:solidFill>
                  <a:schemeClr val="tx1"/>
                </a:solidFill>
              </a:rPr>
              <a:t>社会貢献に関する変数で分類</a:t>
            </a:r>
            <a:endParaRPr kumimoji="1" lang="ja-JP" altLang="en-US" sz="2400" dirty="0">
              <a:solidFill>
                <a:schemeClr val="tx1"/>
              </a:solidFill>
            </a:endParaRPr>
          </a:p>
        </p:txBody>
      </p:sp>
      <p:sp>
        <p:nvSpPr>
          <p:cNvPr id="78" name="正方形/長方形 77"/>
          <p:cNvSpPr/>
          <p:nvPr/>
        </p:nvSpPr>
        <p:spPr>
          <a:xfrm>
            <a:off x="6516216" y="1772816"/>
            <a:ext cx="2015295" cy="369332"/>
          </a:xfrm>
          <a:prstGeom prst="rect">
            <a:avLst/>
          </a:prstGeom>
        </p:spPr>
        <p:txBody>
          <a:bodyPr wrap="none">
            <a:spAutoFit/>
          </a:bodyPr>
          <a:lstStyle/>
          <a:p>
            <a:r>
              <a:rPr lang="ja-JP" altLang="en-US" dirty="0" smtClean="0"/>
              <a:t>ライフスタイル項目</a:t>
            </a:r>
            <a:endParaRPr lang="ja-JP" altLang="en-US" dirty="0"/>
          </a:p>
        </p:txBody>
      </p:sp>
      <p:grpSp>
        <p:nvGrpSpPr>
          <p:cNvPr id="122" name="グループ化 121"/>
          <p:cNvGrpSpPr/>
          <p:nvPr/>
        </p:nvGrpSpPr>
        <p:grpSpPr>
          <a:xfrm>
            <a:off x="2987824" y="5229200"/>
            <a:ext cx="1856178" cy="562745"/>
            <a:chOff x="3347864" y="4365104"/>
            <a:chExt cx="1856178" cy="562745"/>
          </a:xfrm>
        </p:grpSpPr>
        <p:pic>
          <p:nvPicPr>
            <p:cNvPr id="99"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4860032" y="4365104"/>
              <a:ext cx="344010" cy="562745"/>
            </a:xfrm>
            <a:prstGeom prst="rect">
              <a:avLst/>
            </a:prstGeom>
            <a:noFill/>
          </p:spPr>
        </p:pic>
        <p:pic>
          <p:nvPicPr>
            <p:cNvPr id="104"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4355976" y="4365104"/>
              <a:ext cx="344010" cy="562745"/>
            </a:xfrm>
            <a:prstGeom prst="rect">
              <a:avLst/>
            </a:prstGeom>
            <a:noFill/>
          </p:spPr>
        </p:pic>
        <p:pic>
          <p:nvPicPr>
            <p:cNvPr id="105"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3347864" y="4365104"/>
              <a:ext cx="344010" cy="562745"/>
            </a:xfrm>
            <a:prstGeom prst="rect">
              <a:avLst/>
            </a:prstGeom>
            <a:noFill/>
          </p:spPr>
        </p:pic>
        <p:pic>
          <p:nvPicPr>
            <p:cNvPr id="111" name="Picture 3" descr="C:\Documents and Settings\関根　裕司\デスクトップ\mark05\mark05_4.wmf"/>
            <p:cNvPicPr>
              <a:picLocks noChangeAspect="1" noChangeArrowheads="1"/>
            </p:cNvPicPr>
            <p:nvPr/>
          </p:nvPicPr>
          <p:blipFill>
            <a:blip r:embed="rId4" cstate="print"/>
            <a:srcRect/>
            <a:stretch>
              <a:fillRect/>
            </a:stretch>
          </p:blipFill>
          <p:spPr bwMode="auto">
            <a:xfrm>
              <a:off x="3851920" y="4365104"/>
              <a:ext cx="329180" cy="538485"/>
            </a:xfrm>
            <a:prstGeom prst="rect">
              <a:avLst/>
            </a:prstGeom>
            <a:noFill/>
          </p:spPr>
        </p:pic>
      </p:grpSp>
      <p:grpSp>
        <p:nvGrpSpPr>
          <p:cNvPr id="124" name="グループ化 123"/>
          <p:cNvGrpSpPr/>
          <p:nvPr/>
        </p:nvGrpSpPr>
        <p:grpSpPr>
          <a:xfrm>
            <a:off x="2987824" y="2132856"/>
            <a:ext cx="1856178" cy="562745"/>
            <a:chOff x="3347864" y="2060848"/>
            <a:chExt cx="1856178" cy="562745"/>
          </a:xfrm>
        </p:grpSpPr>
        <p:pic>
          <p:nvPicPr>
            <p:cNvPr id="108"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4860032" y="2060848"/>
              <a:ext cx="344010" cy="562745"/>
            </a:xfrm>
            <a:prstGeom prst="rect">
              <a:avLst/>
            </a:prstGeom>
            <a:noFill/>
          </p:spPr>
        </p:pic>
        <p:pic>
          <p:nvPicPr>
            <p:cNvPr id="109" name="Picture 3" descr="C:\Documents and Settings\関根　裕司\デスクトップ\mark05\mark05_4.wmf"/>
            <p:cNvPicPr>
              <a:picLocks noChangeAspect="1" noChangeArrowheads="1"/>
            </p:cNvPicPr>
            <p:nvPr/>
          </p:nvPicPr>
          <p:blipFill>
            <a:blip r:embed="rId4" cstate="print"/>
            <a:srcRect/>
            <a:stretch>
              <a:fillRect/>
            </a:stretch>
          </p:blipFill>
          <p:spPr bwMode="auto">
            <a:xfrm>
              <a:off x="3347864" y="2060848"/>
              <a:ext cx="329180" cy="538485"/>
            </a:xfrm>
            <a:prstGeom prst="rect">
              <a:avLst/>
            </a:prstGeom>
            <a:noFill/>
          </p:spPr>
        </p:pic>
        <p:pic>
          <p:nvPicPr>
            <p:cNvPr id="110" name="Picture 3" descr="C:\Documents and Settings\関根　裕司\デスクトップ\mark05\mark05_4.wmf"/>
            <p:cNvPicPr>
              <a:picLocks noChangeAspect="1" noChangeArrowheads="1"/>
            </p:cNvPicPr>
            <p:nvPr/>
          </p:nvPicPr>
          <p:blipFill>
            <a:blip r:embed="rId4" cstate="print"/>
            <a:srcRect/>
            <a:stretch>
              <a:fillRect/>
            </a:stretch>
          </p:blipFill>
          <p:spPr bwMode="auto">
            <a:xfrm>
              <a:off x="3851920" y="2060848"/>
              <a:ext cx="329180" cy="538485"/>
            </a:xfrm>
            <a:prstGeom prst="rect">
              <a:avLst/>
            </a:prstGeom>
            <a:noFill/>
          </p:spPr>
        </p:pic>
        <p:pic>
          <p:nvPicPr>
            <p:cNvPr id="112" name="Picture 3" descr="C:\Documents and Settings\関根　裕司\デスクトップ\mark05\mark05_4.wmf"/>
            <p:cNvPicPr>
              <a:picLocks noChangeAspect="1" noChangeArrowheads="1"/>
            </p:cNvPicPr>
            <p:nvPr/>
          </p:nvPicPr>
          <p:blipFill>
            <a:blip r:embed="rId4" cstate="print"/>
            <a:srcRect/>
            <a:stretch>
              <a:fillRect/>
            </a:stretch>
          </p:blipFill>
          <p:spPr bwMode="auto">
            <a:xfrm>
              <a:off x="4355976" y="2060848"/>
              <a:ext cx="329180" cy="538485"/>
            </a:xfrm>
            <a:prstGeom prst="rect">
              <a:avLst/>
            </a:prstGeom>
            <a:noFill/>
          </p:spPr>
        </p:pic>
      </p:grpSp>
      <p:grpSp>
        <p:nvGrpSpPr>
          <p:cNvPr id="123" name="グループ化 122"/>
          <p:cNvGrpSpPr/>
          <p:nvPr/>
        </p:nvGrpSpPr>
        <p:grpSpPr>
          <a:xfrm>
            <a:off x="2987824" y="3645024"/>
            <a:ext cx="1856178" cy="562745"/>
            <a:chOff x="3347864" y="3068960"/>
            <a:chExt cx="1856178" cy="562745"/>
          </a:xfrm>
        </p:grpSpPr>
        <p:pic>
          <p:nvPicPr>
            <p:cNvPr id="106"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4860032" y="3068960"/>
              <a:ext cx="344010" cy="562745"/>
            </a:xfrm>
            <a:prstGeom prst="rect">
              <a:avLst/>
            </a:prstGeom>
            <a:noFill/>
          </p:spPr>
        </p:pic>
        <p:pic>
          <p:nvPicPr>
            <p:cNvPr id="107"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3851920" y="3068960"/>
              <a:ext cx="344010" cy="562745"/>
            </a:xfrm>
            <a:prstGeom prst="rect">
              <a:avLst/>
            </a:prstGeom>
            <a:noFill/>
          </p:spPr>
        </p:pic>
        <p:pic>
          <p:nvPicPr>
            <p:cNvPr id="117" name="Picture 3" descr="C:\Documents and Settings\関根　裕司\デスクトップ\mark05\mark05_4.wmf"/>
            <p:cNvPicPr>
              <a:picLocks noChangeAspect="1" noChangeArrowheads="1"/>
            </p:cNvPicPr>
            <p:nvPr/>
          </p:nvPicPr>
          <p:blipFill>
            <a:blip r:embed="rId4" cstate="print"/>
            <a:srcRect/>
            <a:stretch>
              <a:fillRect/>
            </a:stretch>
          </p:blipFill>
          <p:spPr bwMode="auto">
            <a:xfrm>
              <a:off x="4355976" y="3068960"/>
              <a:ext cx="329180" cy="538485"/>
            </a:xfrm>
            <a:prstGeom prst="rect">
              <a:avLst/>
            </a:prstGeom>
            <a:noFill/>
          </p:spPr>
        </p:pic>
        <p:pic>
          <p:nvPicPr>
            <p:cNvPr id="118" name="Picture 3" descr="C:\Documents and Settings\関根　裕司\デスクトップ\mark05\mark05_4.wmf"/>
            <p:cNvPicPr>
              <a:picLocks noChangeAspect="1" noChangeArrowheads="1"/>
            </p:cNvPicPr>
            <p:nvPr/>
          </p:nvPicPr>
          <p:blipFill>
            <a:blip r:embed="rId4" cstate="print"/>
            <a:srcRect/>
            <a:stretch>
              <a:fillRect/>
            </a:stretch>
          </p:blipFill>
          <p:spPr bwMode="auto">
            <a:xfrm>
              <a:off x="3347864" y="3068960"/>
              <a:ext cx="329180" cy="538485"/>
            </a:xfrm>
            <a:prstGeom prst="rect">
              <a:avLst/>
            </a:prstGeom>
            <a:noFill/>
          </p:spPr>
        </p:pic>
      </p:grpSp>
      <p:sp>
        <p:nvSpPr>
          <p:cNvPr id="119" name="正方形/長方形 118"/>
          <p:cNvSpPr/>
          <p:nvPr/>
        </p:nvSpPr>
        <p:spPr>
          <a:xfrm>
            <a:off x="2915816" y="2636912"/>
            <a:ext cx="1944216" cy="369332"/>
          </a:xfrm>
          <a:prstGeom prst="rect">
            <a:avLst/>
          </a:prstGeom>
        </p:spPr>
        <p:txBody>
          <a:bodyPr wrap="square">
            <a:spAutoFit/>
          </a:bodyPr>
          <a:lstStyle/>
          <a:p>
            <a:pPr algn="ctr"/>
            <a:r>
              <a:rPr lang="ja-JP" altLang="en-US" dirty="0" smtClean="0"/>
              <a:t>（</a:t>
            </a:r>
            <a:r>
              <a:rPr lang="en-US" altLang="ja-JP" dirty="0" smtClean="0"/>
              <a:t>CRM</a:t>
            </a:r>
            <a:r>
              <a:rPr lang="ja-JP" altLang="en-US" dirty="0" smtClean="0"/>
              <a:t>高関与）</a:t>
            </a:r>
            <a:endParaRPr lang="ja-JP" altLang="en-US" dirty="0"/>
          </a:p>
        </p:txBody>
      </p:sp>
      <p:sp>
        <p:nvSpPr>
          <p:cNvPr id="120" name="正方形/長方形 119"/>
          <p:cNvSpPr/>
          <p:nvPr/>
        </p:nvSpPr>
        <p:spPr>
          <a:xfrm>
            <a:off x="2915816" y="4221088"/>
            <a:ext cx="2016224" cy="369332"/>
          </a:xfrm>
          <a:prstGeom prst="rect">
            <a:avLst/>
          </a:prstGeom>
        </p:spPr>
        <p:txBody>
          <a:bodyPr wrap="square">
            <a:spAutoFit/>
          </a:bodyPr>
          <a:lstStyle/>
          <a:p>
            <a:pPr algn="ctr"/>
            <a:r>
              <a:rPr lang="ja-JP" altLang="en-US" dirty="0" smtClean="0"/>
              <a:t>（</a:t>
            </a:r>
            <a:r>
              <a:rPr lang="en-US" altLang="ja-JP" dirty="0" smtClean="0"/>
              <a:t>CRM</a:t>
            </a:r>
            <a:r>
              <a:rPr lang="ja-JP" altLang="en-US" dirty="0" smtClean="0"/>
              <a:t>興味有り）</a:t>
            </a:r>
            <a:endParaRPr lang="en-US" altLang="ja-JP" dirty="0" smtClean="0"/>
          </a:p>
        </p:txBody>
      </p:sp>
      <p:sp>
        <p:nvSpPr>
          <p:cNvPr id="121" name="正方形/長方形 120"/>
          <p:cNvSpPr/>
          <p:nvPr/>
        </p:nvSpPr>
        <p:spPr>
          <a:xfrm>
            <a:off x="3131840" y="5795972"/>
            <a:ext cx="1584176" cy="369332"/>
          </a:xfrm>
          <a:prstGeom prst="rect">
            <a:avLst/>
          </a:prstGeom>
        </p:spPr>
        <p:txBody>
          <a:bodyPr wrap="square">
            <a:spAutoFit/>
          </a:bodyPr>
          <a:lstStyle/>
          <a:p>
            <a:pPr algn="ctr"/>
            <a:r>
              <a:rPr lang="ja-JP" altLang="en-US" dirty="0" smtClean="0"/>
              <a:t>（</a:t>
            </a:r>
            <a:r>
              <a:rPr lang="en-US" altLang="ja-JP" dirty="0" smtClean="0"/>
              <a:t>CRM</a:t>
            </a:r>
            <a:r>
              <a:rPr lang="ja-JP" altLang="en-US" dirty="0" smtClean="0"/>
              <a:t>低関与）</a:t>
            </a:r>
            <a:endParaRPr lang="ja-JP" altLang="en-US" dirty="0"/>
          </a:p>
        </p:txBody>
      </p:sp>
      <p:sp>
        <p:nvSpPr>
          <p:cNvPr id="125" name="正方形/長方形 124"/>
          <p:cNvSpPr/>
          <p:nvPr/>
        </p:nvSpPr>
        <p:spPr>
          <a:xfrm>
            <a:off x="3275856" y="1763524"/>
            <a:ext cx="1191352" cy="369332"/>
          </a:xfrm>
          <a:prstGeom prst="rect">
            <a:avLst/>
          </a:prstGeom>
        </p:spPr>
        <p:txBody>
          <a:bodyPr wrap="none">
            <a:spAutoFit/>
          </a:bodyPr>
          <a:lstStyle/>
          <a:p>
            <a:pPr algn="ctr"/>
            <a:r>
              <a:rPr lang="en-US" altLang="ja-JP" dirty="0" smtClean="0"/>
              <a:t>A</a:t>
            </a:r>
            <a:r>
              <a:rPr lang="ja-JP" altLang="en-US" dirty="0" smtClean="0"/>
              <a:t>グループ</a:t>
            </a:r>
            <a:endParaRPr lang="en-US" altLang="ja-JP" dirty="0" smtClean="0"/>
          </a:p>
        </p:txBody>
      </p:sp>
      <p:sp>
        <p:nvSpPr>
          <p:cNvPr id="126" name="正方形/長方形 125"/>
          <p:cNvSpPr/>
          <p:nvPr/>
        </p:nvSpPr>
        <p:spPr>
          <a:xfrm>
            <a:off x="3275856" y="4869160"/>
            <a:ext cx="1181734" cy="369332"/>
          </a:xfrm>
          <a:prstGeom prst="rect">
            <a:avLst/>
          </a:prstGeom>
        </p:spPr>
        <p:txBody>
          <a:bodyPr wrap="none">
            <a:spAutoFit/>
          </a:bodyPr>
          <a:lstStyle/>
          <a:p>
            <a:pPr algn="ctr"/>
            <a:r>
              <a:rPr lang="en-US" altLang="ja-JP" dirty="0" smtClean="0"/>
              <a:t>C</a:t>
            </a:r>
            <a:r>
              <a:rPr lang="ja-JP" altLang="en-US" dirty="0" smtClean="0"/>
              <a:t>グループ</a:t>
            </a:r>
            <a:endParaRPr lang="en-US" altLang="ja-JP" dirty="0" smtClean="0"/>
          </a:p>
        </p:txBody>
      </p:sp>
      <p:sp>
        <p:nvSpPr>
          <p:cNvPr id="127" name="正方形/長方形 126"/>
          <p:cNvSpPr/>
          <p:nvPr/>
        </p:nvSpPr>
        <p:spPr>
          <a:xfrm>
            <a:off x="3275856" y="3284984"/>
            <a:ext cx="1183337" cy="369332"/>
          </a:xfrm>
          <a:prstGeom prst="rect">
            <a:avLst/>
          </a:prstGeom>
        </p:spPr>
        <p:txBody>
          <a:bodyPr wrap="none">
            <a:spAutoFit/>
          </a:bodyPr>
          <a:lstStyle/>
          <a:p>
            <a:pPr algn="ctr"/>
            <a:r>
              <a:rPr lang="en-US" altLang="ja-JP" dirty="0" smtClean="0"/>
              <a:t>B</a:t>
            </a:r>
            <a:r>
              <a:rPr lang="ja-JP" altLang="en-US" dirty="0" smtClean="0"/>
              <a:t>グループ</a:t>
            </a:r>
            <a:endParaRPr lang="en-US" altLang="ja-JP" dirty="0" smtClean="0"/>
          </a:p>
        </p:txBody>
      </p:sp>
      <p:sp>
        <p:nvSpPr>
          <p:cNvPr id="128" name="角丸四角形 127"/>
          <p:cNvSpPr/>
          <p:nvPr/>
        </p:nvSpPr>
        <p:spPr>
          <a:xfrm>
            <a:off x="2771800" y="1700808"/>
            <a:ext cx="2232248" cy="1368152"/>
          </a:xfrm>
          <a:prstGeom prst="roundRect">
            <a:avLst/>
          </a:prstGeom>
          <a:noFill/>
          <a:ln w="57150">
            <a:solidFill>
              <a:srgbClr val="09FF0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角丸四角形 128"/>
          <p:cNvSpPr/>
          <p:nvPr/>
        </p:nvSpPr>
        <p:spPr>
          <a:xfrm>
            <a:off x="2771800" y="3284984"/>
            <a:ext cx="2232248" cy="1368152"/>
          </a:xfrm>
          <a:prstGeom prst="roundRect">
            <a:avLst/>
          </a:prstGeom>
          <a:noFill/>
          <a:ln w="57150">
            <a:solidFill>
              <a:srgbClr val="FF7D7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 129"/>
          <p:cNvSpPr/>
          <p:nvPr/>
        </p:nvSpPr>
        <p:spPr>
          <a:xfrm>
            <a:off x="2771800" y="4869160"/>
            <a:ext cx="2232248" cy="1368152"/>
          </a:xfrm>
          <a:prstGeom prst="roundRect">
            <a:avLst/>
          </a:prstGeom>
          <a:noFill/>
          <a:ln w="571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右矢印 137"/>
          <p:cNvSpPr/>
          <p:nvPr/>
        </p:nvSpPr>
        <p:spPr>
          <a:xfrm>
            <a:off x="1403648" y="3789040"/>
            <a:ext cx="1224136" cy="432048"/>
          </a:xfrm>
          <a:prstGeom prst="rightArrow">
            <a:avLst/>
          </a:prstGeom>
          <a:solidFill>
            <a:srgbClr val="FF7D7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右矢印 138"/>
          <p:cNvSpPr/>
          <p:nvPr/>
        </p:nvSpPr>
        <p:spPr>
          <a:xfrm rot="19449454">
            <a:off x="1414237" y="2666373"/>
            <a:ext cx="1224136" cy="432048"/>
          </a:xfrm>
          <a:prstGeom prst="rightArrow">
            <a:avLst/>
          </a:prstGeom>
          <a:solidFill>
            <a:srgbClr val="00FF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右矢印 139"/>
          <p:cNvSpPr/>
          <p:nvPr/>
        </p:nvSpPr>
        <p:spPr>
          <a:xfrm rot="2567593">
            <a:off x="1387479" y="5011444"/>
            <a:ext cx="1224136" cy="432048"/>
          </a:xfrm>
          <a:prstGeom prst="rightArrow">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2" name="直線コネクタ 141"/>
          <p:cNvCxnSpPr>
            <a:stCxn id="128" idx="3"/>
            <a:endCxn id="9" idx="1"/>
          </p:cNvCxnSpPr>
          <p:nvPr/>
        </p:nvCxnSpPr>
        <p:spPr>
          <a:xfrm>
            <a:off x="5004048" y="2384884"/>
            <a:ext cx="1368152" cy="144016"/>
          </a:xfrm>
          <a:prstGeom prst="line">
            <a:avLst/>
          </a:prstGeom>
          <a:ln w="762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43" name="直線コネクタ 142"/>
          <p:cNvCxnSpPr>
            <a:stCxn id="128" idx="3"/>
            <a:endCxn id="12" idx="1"/>
          </p:cNvCxnSpPr>
          <p:nvPr/>
        </p:nvCxnSpPr>
        <p:spPr>
          <a:xfrm>
            <a:off x="5004048" y="2384884"/>
            <a:ext cx="1368152" cy="2520280"/>
          </a:xfrm>
          <a:prstGeom prst="line">
            <a:avLst/>
          </a:prstGeom>
          <a:ln w="762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44" name="直線コネクタ 143"/>
          <p:cNvCxnSpPr>
            <a:stCxn id="130" idx="3"/>
            <a:endCxn id="11" idx="1"/>
          </p:cNvCxnSpPr>
          <p:nvPr/>
        </p:nvCxnSpPr>
        <p:spPr>
          <a:xfrm flipV="1">
            <a:off x="5004048" y="4113076"/>
            <a:ext cx="1368152" cy="1440160"/>
          </a:xfrm>
          <a:prstGeom prst="line">
            <a:avLst/>
          </a:prstGeom>
          <a:ln w="7620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149" name="直線コネクタ 148"/>
          <p:cNvCxnSpPr>
            <a:stCxn id="129" idx="3"/>
            <a:endCxn id="10" idx="1"/>
          </p:cNvCxnSpPr>
          <p:nvPr/>
        </p:nvCxnSpPr>
        <p:spPr>
          <a:xfrm flipV="1">
            <a:off x="5004048" y="3320988"/>
            <a:ext cx="1368152" cy="648072"/>
          </a:xfrm>
          <a:prstGeom prst="line">
            <a:avLst/>
          </a:prstGeom>
          <a:ln w="762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2" name="直線コネクタ 151"/>
          <p:cNvCxnSpPr>
            <a:stCxn id="130" idx="3"/>
            <a:endCxn id="12" idx="1"/>
          </p:cNvCxnSpPr>
          <p:nvPr/>
        </p:nvCxnSpPr>
        <p:spPr>
          <a:xfrm flipV="1">
            <a:off x="5004048" y="4905164"/>
            <a:ext cx="1368152" cy="648072"/>
          </a:xfrm>
          <a:prstGeom prst="line">
            <a:avLst/>
          </a:prstGeom>
          <a:ln w="762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155" name="スライド番号プレースホルダ 154"/>
          <p:cNvSpPr>
            <a:spLocks noGrp="1"/>
          </p:cNvSpPr>
          <p:nvPr>
            <p:ph type="sldNum" sz="quarter" idx="12"/>
          </p:nvPr>
        </p:nvSpPr>
        <p:spPr/>
        <p:txBody>
          <a:bodyPr/>
          <a:lstStyle/>
          <a:p>
            <a:fld id="{8441BD20-250E-4BE8-9BBF-C2C08073649B}" type="slidenum">
              <a:rPr kumimoji="1" lang="ja-JP" altLang="en-US" smtClean="0"/>
              <a:pPr/>
              <a:t>33</a:t>
            </a:fld>
            <a:endParaRPr kumimoji="1" lang="ja-JP" altLang="en-US"/>
          </a:p>
        </p:txBody>
      </p:sp>
      <p:sp>
        <p:nvSpPr>
          <p:cNvPr id="47" name="テキスト ボックス 46"/>
          <p:cNvSpPr txBox="1"/>
          <p:nvPr/>
        </p:nvSpPr>
        <p:spPr>
          <a:xfrm>
            <a:off x="7278687" y="5373216"/>
            <a:ext cx="461665" cy="1008112"/>
          </a:xfrm>
          <a:prstGeom prst="rect">
            <a:avLst/>
          </a:prstGeom>
          <a:noFill/>
        </p:spPr>
        <p:txBody>
          <a:bodyPr vert="eaVert" wrap="square" rtlCol="0">
            <a:spAutoFit/>
          </a:bodyPr>
          <a:lstStyle/>
          <a:p>
            <a:r>
              <a:rPr kumimoji="1" lang="ja-JP" altLang="en-US" dirty="0" smtClean="0"/>
              <a:t>・・・・・・</a:t>
            </a:r>
            <a:endParaRPr kumimoji="1" lang="ja-JP" altLang="en-US" dirty="0"/>
          </a:p>
        </p:txBody>
      </p:sp>
    </p:spTree>
    <p:extLst>
      <p:ext uri="{BB962C8B-B14F-4D97-AF65-F5344CB8AC3E}">
        <p14:creationId xmlns:p14="http://schemas.microsoft.com/office/powerpoint/2010/main" val="2100742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142"/>
                                        </p:tgtEl>
                                        <p:attrNameLst>
                                          <p:attrName>style.visibility</p:attrName>
                                        </p:attrNameLst>
                                      </p:cBhvr>
                                      <p:to>
                                        <p:strVal val="visible"/>
                                      </p:to>
                                    </p:set>
                                    <p:animEffect transition="in" filter="strips(upRight)">
                                      <p:cBhvr>
                                        <p:cTn id="7" dur="500"/>
                                        <p:tgtEl>
                                          <p:spTgt spid="142"/>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143"/>
                                        </p:tgtEl>
                                        <p:attrNameLst>
                                          <p:attrName>style.visibility</p:attrName>
                                        </p:attrNameLst>
                                      </p:cBhvr>
                                      <p:to>
                                        <p:strVal val="visible"/>
                                      </p:to>
                                    </p:set>
                                    <p:animEffect transition="in" filter="strips(downLeft)">
                                      <p:cBhvr>
                                        <p:cTn id="11" dur="2000"/>
                                        <p:tgtEl>
                                          <p:spTgt spid="14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nodeType="clickEffect">
                                  <p:stCondLst>
                                    <p:cond delay="0"/>
                                  </p:stCondLst>
                                  <p:childTnLst>
                                    <p:set>
                                      <p:cBhvr>
                                        <p:cTn id="15" dur="1" fill="hold">
                                          <p:stCondLst>
                                            <p:cond delay="0"/>
                                          </p:stCondLst>
                                        </p:cTn>
                                        <p:tgtEl>
                                          <p:spTgt spid="142"/>
                                        </p:tgtEl>
                                        <p:attrNameLst>
                                          <p:attrName>style.visibility</p:attrName>
                                        </p:attrNameLst>
                                      </p:cBhvr>
                                      <p:to>
                                        <p:strVal val="hidden"/>
                                      </p:to>
                                    </p:set>
                                  </p:childTnLst>
                                </p:cTn>
                              </p:par>
                              <p:par>
                                <p:cTn id="16" presetID="1" presetClass="exit" presetSubtype="0" fill="hold" nodeType="withEffect">
                                  <p:stCondLst>
                                    <p:cond delay="0"/>
                                  </p:stCondLst>
                                  <p:childTnLst>
                                    <p:set>
                                      <p:cBhvr>
                                        <p:cTn id="17" dur="1" fill="hold">
                                          <p:stCondLst>
                                            <p:cond delay="0"/>
                                          </p:stCondLst>
                                        </p:cTn>
                                        <p:tgtEl>
                                          <p:spTgt spid="143"/>
                                        </p:tgtEl>
                                        <p:attrNameLst>
                                          <p:attrName>style.visibility</p:attrName>
                                        </p:attrNameLst>
                                      </p:cBhvr>
                                      <p:to>
                                        <p:strVal val="hidden"/>
                                      </p:to>
                                    </p:set>
                                  </p:childTnLst>
                                </p:cTn>
                              </p:par>
                            </p:childTnLst>
                          </p:cTn>
                        </p:par>
                        <p:par>
                          <p:cTn id="18" fill="hold">
                            <p:stCondLst>
                              <p:cond delay="0"/>
                            </p:stCondLst>
                            <p:childTnLst>
                              <p:par>
                                <p:cTn id="19" presetID="18" presetClass="entr" presetSubtype="3" fill="hold" nodeType="afterEffect">
                                  <p:stCondLst>
                                    <p:cond delay="0"/>
                                  </p:stCondLst>
                                  <p:childTnLst>
                                    <p:set>
                                      <p:cBhvr>
                                        <p:cTn id="20" dur="1" fill="hold">
                                          <p:stCondLst>
                                            <p:cond delay="0"/>
                                          </p:stCondLst>
                                        </p:cTn>
                                        <p:tgtEl>
                                          <p:spTgt spid="149"/>
                                        </p:tgtEl>
                                        <p:attrNameLst>
                                          <p:attrName>style.visibility</p:attrName>
                                        </p:attrNameLst>
                                      </p:cBhvr>
                                      <p:to>
                                        <p:strVal val="visible"/>
                                      </p:to>
                                    </p:set>
                                    <p:animEffect transition="in" filter="strips(upRight)">
                                      <p:cBhvr>
                                        <p:cTn id="21" dur="500"/>
                                        <p:tgtEl>
                                          <p:spTgt spid="149"/>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149"/>
                                        </p:tgtEl>
                                        <p:attrNameLst>
                                          <p:attrName>style.visibility</p:attrName>
                                        </p:attrNameLst>
                                      </p:cBhvr>
                                      <p:to>
                                        <p:strVal val="hidden"/>
                                      </p:to>
                                    </p:set>
                                  </p:childTnLst>
                                </p:cTn>
                              </p:par>
                            </p:childTnLst>
                          </p:cTn>
                        </p:par>
                        <p:par>
                          <p:cTn id="26" fill="hold">
                            <p:stCondLst>
                              <p:cond delay="0"/>
                            </p:stCondLst>
                            <p:childTnLst>
                              <p:par>
                                <p:cTn id="27" presetID="18" presetClass="entr" presetSubtype="3" fill="hold" nodeType="afterEffect">
                                  <p:stCondLst>
                                    <p:cond delay="0"/>
                                  </p:stCondLst>
                                  <p:childTnLst>
                                    <p:set>
                                      <p:cBhvr>
                                        <p:cTn id="28" dur="1" fill="hold">
                                          <p:stCondLst>
                                            <p:cond delay="0"/>
                                          </p:stCondLst>
                                        </p:cTn>
                                        <p:tgtEl>
                                          <p:spTgt spid="144"/>
                                        </p:tgtEl>
                                        <p:attrNameLst>
                                          <p:attrName>style.visibility</p:attrName>
                                        </p:attrNameLst>
                                      </p:cBhvr>
                                      <p:to>
                                        <p:strVal val="visible"/>
                                      </p:to>
                                    </p:set>
                                    <p:animEffect transition="in" filter="strips(upRight)">
                                      <p:cBhvr>
                                        <p:cTn id="29" dur="500"/>
                                        <p:tgtEl>
                                          <p:spTgt spid="144"/>
                                        </p:tgtEl>
                                      </p:cBhvr>
                                    </p:animEffect>
                                  </p:childTnLst>
                                </p:cTn>
                              </p:par>
                            </p:childTnLst>
                          </p:cTn>
                        </p:par>
                        <p:par>
                          <p:cTn id="30" fill="hold">
                            <p:stCondLst>
                              <p:cond delay="500"/>
                            </p:stCondLst>
                            <p:childTnLst>
                              <p:par>
                                <p:cTn id="31" presetID="18" presetClass="entr" presetSubtype="3" fill="hold" nodeType="afterEffect">
                                  <p:stCondLst>
                                    <p:cond delay="0"/>
                                  </p:stCondLst>
                                  <p:childTnLst>
                                    <p:set>
                                      <p:cBhvr>
                                        <p:cTn id="32" dur="1" fill="hold">
                                          <p:stCondLst>
                                            <p:cond delay="0"/>
                                          </p:stCondLst>
                                        </p:cTn>
                                        <p:tgtEl>
                                          <p:spTgt spid="152"/>
                                        </p:tgtEl>
                                        <p:attrNameLst>
                                          <p:attrName>style.visibility</p:attrName>
                                        </p:attrNameLst>
                                      </p:cBhvr>
                                      <p:to>
                                        <p:strVal val="visible"/>
                                      </p:to>
                                    </p:set>
                                    <p:animEffect transition="in" filter="strips(upRight)">
                                      <p:cBhvr>
                                        <p:cTn id="33"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対角する 2 つの角を丸めた四角形 4"/>
          <p:cNvSpPr/>
          <p:nvPr/>
        </p:nvSpPr>
        <p:spPr>
          <a:xfrm>
            <a:off x="1259632" y="1628800"/>
            <a:ext cx="6192688" cy="3672408"/>
          </a:xfrm>
          <a:prstGeom prst="round2DiagRect">
            <a:avLst/>
          </a:prstGeom>
          <a:ln w="57150">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ja-JP" altLang="en-US" dirty="0">
              <a:solidFill>
                <a:prstClr val="black"/>
              </a:solidFill>
            </a:endParaRPr>
          </a:p>
        </p:txBody>
      </p:sp>
      <p:sp>
        <p:nvSpPr>
          <p:cNvPr id="2" name="タイトル 1"/>
          <p:cNvSpPr>
            <a:spLocks noGrp="1"/>
          </p:cNvSpPr>
          <p:nvPr>
            <p:ph type="title"/>
          </p:nvPr>
        </p:nvSpPr>
        <p:spPr/>
        <p:txBody>
          <a:bodyPr/>
          <a:lstStyle/>
          <a:p>
            <a:r>
              <a:rPr kumimoji="1" lang="ja-JP" altLang="en-US" sz="4000" dirty="0" smtClean="0"/>
              <a:t>発表の流れ</a:t>
            </a:r>
            <a:r>
              <a:rPr kumimoji="1" lang="en-US" altLang="ja-JP" dirty="0" smtClean="0"/>
              <a:t>			</a:t>
            </a:r>
            <a:endParaRPr kumimoji="1" lang="ja-JP" altLang="en-US" dirty="0"/>
          </a:p>
        </p:txBody>
      </p:sp>
      <p:sp>
        <p:nvSpPr>
          <p:cNvPr id="3" name="コンテンツ プレースホルダ 2"/>
          <p:cNvSpPr>
            <a:spLocks noGrp="1"/>
          </p:cNvSpPr>
          <p:nvPr>
            <p:ph sz="quarter" idx="1"/>
          </p:nvPr>
        </p:nvSpPr>
        <p:spPr>
          <a:xfrm>
            <a:off x="1439652" y="1916832"/>
            <a:ext cx="5832648" cy="3096344"/>
          </a:xfrm>
        </p:spPr>
        <p:txBody>
          <a:bodyPr>
            <a:normAutofit/>
          </a:bodyPr>
          <a:lstStyle/>
          <a:p>
            <a:pPr>
              <a:buNone/>
            </a:pPr>
            <a:r>
              <a:rPr lang="ja-JP" altLang="en-US" dirty="0" smtClean="0"/>
              <a:t>    １</a:t>
            </a:r>
            <a:r>
              <a:rPr lang="ja-JP" altLang="en-US" sz="3600" dirty="0" smtClean="0"/>
              <a:t>　</a:t>
            </a:r>
            <a:r>
              <a:rPr lang="en-US" altLang="ja-JP" dirty="0" smtClean="0"/>
              <a:t>CRM</a:t>
            </a:r>
            <a:r>
              <a:rPr lang="ja-JP" altLang="en-US" dirty="0" smtClean="0"/>
              <a:t>と社会的背景 </a:t>
            </a:r>
            <a:br>
              <a:rPr lang="ja-JP" altLang="en-US" dirty="0" smtClean="0"/>
            </a:br>
            <a:r>
              <a:rPr lang="ja-JP" altLang="en-US" dirty="0" smtClean="0"/>
              <a:t>２　先行研究と問題意識 </a:t>
            </a:r>
            <a:br>
              <a:rPr lang="ja-JP" altLang="en-US" dirty="0" smtClean="0"/>
            </a:br>
            <a:r>
              <a:rPr lang="ja-JP" altLang="en-US" dirty="0" smtClean="0"/>
              <a:t>３　研究目的 </a:t>
            </a:r>
            <a:br>
              <a:rPr lang="ja-JP" altLang="en-US" dirty="0" smtClean="0"/>
            </a:br>
            <a:r>
              <a:rPr lang="ja-JP" altLang="en-US" dirty="0" smtClean="0"/>
              <a:t>４</a:t>
            </a:r>
            <a:r>
              <a:rPr lang="ja-JP" altLang="en-US" sz="2000" dirty="0" smtClean="0"/>
              <a:t>　</a:t>
            </a:r>
            <a:r>
              <a:rPr lang="ja-JP" altLang="en-US" sz="1900" dirty="0"/>
              <a:t> </a:t>
            </a:r>
            <a:r>
              <a:rPr lang="ja-JP" altLang="en-US" dirty="0" smtClean="0"/>
              <a:t>調査</a:t>
            </a:r>
            <a:r>
              <a:rPr lang="ja-JP" altLang="en-US" sz="1900" dirty="0" smtClean="0"/>
              <a:t> </a:t>
            </a:r>
            <a:r>
              <a:rPr lang="ja-JP" altLang="en-US" sz="2000" dirty="0" smtClean="0"/>
              <a:t/>
            </a:r>
            <a:br>
              <a:rPr lang="ja-JP" altLang="en-US" sz="2000" dirty="0" smtClean="0"/>
            </a:br>
            <a:r>
              <a:rPr lang="ja-JP" altLang="en-US" dirty="0" smtClean="0"/>
              <a:t>５　</a:t>
            </a:r>
            <a:r>
              <a:rPr lang="ja-JP" altLang="en-US" sz="3600" dirty="0"/>
              <a:t>結果の</a:t>
            </a:r>
            <a:r>
              <a:rPr lang="ja-JP" altLang="en-US" sz="3500" dirty="0" smtClean="0"/>
              <a:t>分析</a:t>
            </a:r>
            <a:r>
              <a:rPr lang="ja-JP" altLang="en-US" dirty="0" smtClean="0"/>
              <a:t/>
            </a:r>
            <a:br>
              <a:rPr lang="ja-JP" altLang="en-US" dirty="0" smtClean="0"/>
            </a:br>
            <a:r>
              <a:rPr lang="en-US" altLang="ja-JP" sz="2800" dirty="0" smtClean="0"/>
              <a:t>6</a:t>
            </a:r>
            <a:r>
              <a:rPr lang="ja-JP" altLang="en-US" dirty="0" smtClean="0"/>
              <a:t>　考察と今後の課題 </a:t>
            </a:r>
            <a:endParaRPr kumimoji="1" lang="ja-JP" altLang="en-US" dirty="0"/>
          </a:p>
        </p:txBody>
      </p:sp>
      <p:pic>
        <p:nvPicPr>
          <p:cNvPr id="6" name="Picture 40" descr="http://www.wanpug.com/illust/illust2292.png"/>
          <p:cNvPicPr>
            <a:picLocks noChangeAspect="1" noChangeArrowheads="1"/>
          </p:cNvPicPr>
          <p:nvPr/>
        </p:nvPicPr>
        <p:blipFill>
          <a:blip r:embed="rId3" cstate="print"/>
          <a:srcRect/>
          <a:stretch>
            <a:fillRect/>
          </a:stretch>
        </p:blipFill>
        <p:spPr bwMode="auto">
          <a:xfrm>
            <a:off x="7452320" y="5445224"/>
            <a:ext cx="1328049" cy="829221"/>
          </a:xfrm>
          <a:prstGeom prst="rect">
            <a:avLst/>
          </a:prstGeom>
          <a:noFill/>
        </p:spPr>
      </p:pic>
      <p:pic>
        <p:nvPicPr>
          <p:cNvPr id="7" name="Picture 8" descr="http://www.wanpug.com/illust/illust179.png"/>
          <p:cNvPicPr>
            <a:picLocks noChangeAspect="1" noChangeArrowheads="1"/>
          </p:cNvPicPr>
          <p:nvPr/>
        </p:nvPicPr>
        <p:blipFill>
          <a:blip r:embed="rId4" cstate="print"/>
          <a:srcRect/>
          <a:stretch>
            <a:fillRect/>
          </a:stretch>
        </p:blipFill>
        <p:spPr bwMode="auto">
          <a:xfrm>
            <a:off x="3419872" y="188640"/>
            <a:ext cx="2288445" cy="901229"/>
          </a:xfrm>
          <a:prstGeom prst="rect">
            <a:avLst/>
          </a:prstGeom>
          <a:noFill/>
        </p:spPr>
      </p:pic>
      <p:sp>
        <p:nvSpPr>
          <p:cNvPr id="8" name="スライド番号プレースホルダ 7"/>
          <p:cNvSpPr>
            <a:spLocks noGrp="1"/>
          </p:cNvSpPr>
          <p:nvPr>
            <p:ph type="sldNum" sz="quarter" idx="12"/>
          </p:nvPr>
        </p:nvSpPr>
        <p:spPr/>
        <p:txBody>
          <a:bodyPr/>
          <a:lstStyle/>
          <a:p>
            <a:fld id="{9898F95C-9F84-4CE7-9AE2-1F7CA75541B6}" type="slidenum">
              <a:rPr altLang="en-US" smtClean="0">
                <a:solidFill>
                  <a:srgbClr val="676A55"/>
                </a:solidFill>
                <a:ea typeface="ＭＳ Ｐゴシック"/>
              </a:rPr>
              <a:pPr/>
              <a:t>34</a:t>
            </a:fld>
            <a:endParaRPr altLang="en-US" dirty="0">
              <a:solidFill>
                <a:srgbClr val="676A55"/>
              </a:solidFill>
              <a:ea typeface="ＭＳ Ｐゴシック"/>
            </a:endParaRPr>
          </a:p>
        </p:txBody>
      </p:sp>
    </p:spTree>
    <p:extLst>
      <p:ext uri="{BB962C8B-B14F-4D97-AF65-F5344CB8AC3E}">
        <p14:creationId xmlns:p14="http://schemas.microsoft.com/office/powerpoint/2010/main" val="181267391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角丸四角形 27"/>
          <p:cNvSpPr/>
          <p:nvPr/>
        </p:nvSpPr>
        <p:spPr>
          <a:xfrm>
            <a:off x="179512" y="1700808"/>
            <a:ext cx="8784976" cy="2448272"/>
          </a:xfrm>
          <a:prstGeom prst="roundRect">
            <a:avLst/>
          </a:prstGeom>
          <a:noFill/>
          <a:ln w="57150">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 name="タイトル 1"/>
          <p:cNvSpPr>
            <a:spLocks noGrp="1"/>
          </p:cNvSpPr>
          <p:nvPr>
            <p:ph type="title"/>
          </p:nvPr>
        </p:nvSpPr>
        <p:spPr/>
        <p:txBody>
          <a:bodyPr>
            <a:normAutofit/>
          </a:bodyPr>
          <a:lstStyle/>
          <a:p>
            <a:r>
              <a:rPr kumimoji="1" lang="ja-JP" altLang="en-US" sz="4000" dirty="0" smtClean="0"/>
              <a:t>因子分析</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35</a:t>
            </a:fld>
            <a:endParaRPr kumimoji="1" lang="ja-JP" altLang="en-US"/>
          </a:p>
        </p:txBody>
      </p:sp>
      <p:sp>
        <p:nvSpPr>
          <p:cNvPr id="5" name="テキスト ボックス 4"/>
          <p:cNvSpPr txBox="1"/>
          <p:nvPr/>
        </p:nvSpPr>
        <p:spPr>
          <a:xfrm>
            <a:off x="179512" y="1988840"/>
            <a:ext cx="8856984" cy="1938992"/>
          </a:xfrm>
          <a:prstGeom prst="rect">
            <a:avLst/>
          </a:prstGeom>
          <a:noFill/>
        </p:spPr>
        <p:txBody>
          <a:bodyPr wrap="square" rtlCol="0">
            <a:spAutoFit/>
          </a:bodyPr>
          <a:lstStyle/>
          <a:p>
            <a:r>
              <a:rPr kumimoji="1" lang="ja-JP" altLang="en-US" sz="2400" dirty="0" smtClean="0"/>
              <a:t>・購買意欲</a:t>
            </a:r>
            <a:r>
              <a:rPr lang="ja-JP" altLang="en-US" sz="2400" dirty="0" smtClean="0"/>
              <a:t>　　　　　  ・再購買意欲　        ・</a:t>
            </a:r>
            <a:r>
              <a:rPr kumimoji="1" lang="en-US" altLang="ja-JP" sz="2400" dirty="0" smtClean="0"/>
              <a:t>CRM</a:t>
            </a:r>
            <a:r>
              <a:rPr kumimoji="1" lang="ja-JP" altLang="en-US" sz="2400" dirty="0" smtClean="0"/>
              <a:t>キャンペーンへの態度　</a:t>
            </a:r>
            <a:endParaRPr kumimoji="1" lang="en-US" altLang="ja-JP" sz="2400" dirty="0" smtClean="0"/>
          </a:p>
          <a:p>
            <a:r>
              <a:rPr lang="ja-JP" altLang="en-US" sz="2400" dirty="0" smtClean="0"/>
              <a:t>・支援先への態度　・</a:t>
            </a:r>
            <a:r>
              <a:rPr kumimoji="1" lang="ja-JP" altLang="en-US" sz="2400" dirty="0" smtClean="0"/>
              <a:t>企業への態度　    ・</a:t>
            </a:r>
            <a:r>
              <a:rPr lang="ja-JP" altLang="en-US" sz="2400" dirty="0" smtClean="0"/>
              <a:t>広告への態度</a:t>
            </a:r>
            <a:endParaRPr lang="en-US" altLang="ja-JP" sz="2400" dirty="0" smtClean="0"/>
          </a:p>
          <a:p>
            <a:r>
              <a:rPr lang="ja-JP" altLang="en-US" sz="2400" dirty="0" smtClean="0"/>
              <a:t>・協調意識　              ・社会貢献意識      ・</a:t>
            </a:r>
            <a:r>
              <a:rPr kumimoji="1" lang="ja-JP" altLang="en-US" sz="2400" dirty="0" smtClean="0"/>
              <a:t>購買満足度　</a:t>
            </a:r>
            <a:endParaRPr kumimoji="1" lang="en-US" altLang="ja-JP" sz="2400" dirty="0" smtClean="0"/>
          </a:p>
          <a:p>
            <a:r>
              <a:rPr kumimoji="1" lang="ja-JP" altLang="en-US" sz="2400" dirty="0" smtClean="0"/>
              <a:t>・</a:t>
            </a:r>
            <a:r>
              <a:rPr lang="ja-JP" altLang="en-US" sz="2400" dirty="0" smtClean="0"/>
              <a:t>商品への態度　     ・誇示、顕示意識　　</a:t>
            </a:r>
            <a:endParaRPr lang="en-US" altLang="ja-JP" sz="2400" dirty="0" smtClean="0"/>
          </a:p>
          <a:p>
            <a:r>
              <a:rPr kumimoji="1" lang="ja-JP" altLang="en-US" sz="2400" dirty="0" smtClean="0"/>
              <a:t>・あこがれ　               ・良心　</a:t>
            </a:r>
            <a:endParaRPr kumimoji="1" lang="ja-JP" altLang="en-US" sz="2400" dirty="0"/>
          </a:p>
        </p:txBody>
      </p:sp>
      <p:sp>
        <p:nvSpPr>
          <p:cNvPr id="6" name="テキスト ボックス 5"/>
          <p:cNvSpPr txBox="1"/>
          <p:nvPr/>
        </p:nvSpPr>
        <p:spPr>
          <a:xfrm>
            <a:off x="395536" y="1268760"/>
            <a:ext cx="3096344" cy="369332"/>
          </a:xfrm>
          <a:prstGeom prst="rect">
            <a:avLst/>
          </a:prstGeom>
          <a:noFill/>
        </p:spPr>
        <p:txBody>
          <a:bodyPr wrap="square" rtlCol="0">
            <a:spAutoFit/>
          </a:bodyPr>
          <a:lstStyle/>
          <a:p>
            <a:r>
              <a:rPr kumimoji="1" lang="ja-JP" altLang="en-US" dirty="0" smtClean="0"/>
              <a:t>アンケートに用いた説明変数</a:t>
            </a:r>
            <a:endParaRPr kumimoji="1" lang="ja-JP" altLang="en-US" dirty="0"/>
          </a:p>
        </p:txBody>
      </p:sp>
      <p:sp>
        <p:nvSpPr>
          <p:cNvPr id="7" name="テキスト ボックス 6"/>
          <p:cNvSpPr txBox="1"/>
          <p:nvPr/>
        </p:nvSpPr>
        <p:spPr>
          <a:xfrm>
            <a:off x="179512" y="4365104"/>
            <a:ext cx="3960440" cy="648072"/>
          </a:xfrm>
          <a:prstGeom prst="rect">
            <a:avLst/>
          </a:prstGeom>
          <a:noFill/>
        </p:spPr>
        <p:txBody>
          <a:bodyPr wrap="square" rtlCol="0">
            <a:spAutoFit/>
          </a:bodyPr>
          <a:lstStyle/>
          <a:p>
            <a:r>
              <a:rPr kumimoji="1" lang="ja-JP" altLang="en-US" dirty="0" smtClean="0"/>
              <a:t>被験者に対して</a:t>
            </a:r>
            <a:r>
              <a:rPr kumimoji="1" lang="ja-JP" altLang="en-US" b="1" dirty="0" smtClean="0"/>
              <a:t>共通の効果をもた</a:t>
            </a:r>
            <a:r>
              <a:rPr lang="ja-JP" altLang="en-US" b="1" dirty="0" smtClean="0"/>
              <a:t>らす</a:t>
            </a:r>
            <a:endParaRPr lang="en-US" altLang="ja-JP" b="1" dirty="0" smtClean="0"/>
          </a:p>
          <a:p>
            <a:r>
              <a:rPr kumimoji="1" lang="ja-JP" altLang="en-US" b="1" dirty="0" smtClean="0"/>
              <a:t>変数</a:t>
            </a:r>
            <a:r>
              <a:rPr kumimoji="1" lang="ja-JP" altLang="en-US" dirty="0" smtClean="0"/>
              <a:t>を因子分析によって抽出する</a:t>
            </a:r>
            <a:endParaRPr kumimoji="1" lang="ja-JP" altLang="en-US" dirty="0"/>
          </a:p>
        </p:txBody>
      </p:sp>
      <p:sp>
        <p:nvSpPr>
          <p:cNvPr id="23" name="下矢印 22"/>
          <p:cNvSpPr/>
          <p:nvPr/>
        </p:nvSpPr>
        <p:spPr>
          <a:xfrm>
            <a:off x="4211960" y="4293096"/>
            <a:ext cx="648072" cy="792088"/>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p:nvSpPr>
        <p:spPr>
          <a:xfrm>
            <a:off x="3275856" y="5229200"/>
            <a:ext cx="1944216" cy="936104"/>
          </a:xfrm>
          <a:prstGeom prst="rect">
            <a:avLst/>
          </a:prstGeom>
          <a:noFill/>
          <a:ln w="57150" cmpd="dbl">
            <a:solidFill>
              <a:srgbClr val="FD86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因子２</a:t>
            </a:r>
            <a:endParaRPr kumimoji="1" lang="ja-JP" altLang="en-US" sz="2400" dirty="0">
              <a:solidFill>
                <a:schemeClr val="tx1"/>
              </a:solidFill>
            </a:endParaRPr>
          </a:p>
        </p:txBody>
      </p:sp>
      <p:sp>
        <p:nvSpPr>
          <p:cNvPr id="26" name="正方形/長方形 25"/>
          <p:cNvSpPr/>
          <p:nvPr/>
        </p:nvSpPr>
        <p:spPr>
          <a:xfrm>
            <a:off x="1115616" y="5229200"/>
            <a:ext cx="1944216" cy="936104"/>
          </a:xfrm>
          <a:prstGeom prst="rect">
            <a:avLst/>
          </a:prstGeom>
          <a:noFill/>
          <a:ln w="57150" cmpd="dbl">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因子１</a:t>
            </a:r>
            <a:endParaRPr kumimoji="1" lang="ja-JP" altLang="en-US" sz="2400" dirty="0">
              <a:solidFill>
                <a:schemeClr val="tx1"/>
              </a:solidFill>
            </a:endParaRPr>
          </a:p>
        </p:txBody>
      </p:sp>
      <p:sp>
        <p:nvSpPr>
          <p:cNvPr id="27" name="正方形/長方形 26"/>
          <p:cNvSpPr/>
          <p:nvPr/>
        </p:nvSpPr>
        <p:spPr>
          <a:xfrm>
            <a:off x="5508104" y="5229200"/>
            <a:ext cx="1944216" cy="936104"/>
          </a:xfrm>
          <a:prstGeom prst="rect">
            <a:avLst/>
          </a:prstGeom>
          <a:noFill/>
          <a:ln w="57150"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因子３</a:t>
            </a:r>
            <a:endParaRPr kumimoji="1" lang="ja-JP" altLang="en-US" sz="2400" dirty="0">
              <a:solidFill>
                <a:schemeClr val="tx1"/>
              </a:solidFill>
            </a:endParaRPr>
          </a:p>
        </p:txBody>
      </p:sp>
      <p:sp>
        <p:nvSpPr>
          <p:cNvPr id="29" name="テキスト ボックス 28"/>
          <p:cNvSpPr txBox="1"/>
          <p:nvPr/>
        </p:nvSpPr>
        <p:spPr>
          <a:xfrm>
            <a:off x="6516216" y="4221088"/>
            <a:ext cx="2195736" cy="338554"/>
          </a:xfrm>
          <a:prstGeom prst="rect">
            <a:avLst/>
          </a:prstGeom>
          <a:noFill/>
        </p:spPr>
        <p:txBody>
          <a:bodyPr wrap="square" rtlCol="0">
            <a:spAutoFit/>
          </a:bodyPr>
          <a:lstStyle/>
          <a:p>
            <a:r>
              <a:rPr lang="ja-JP" altLang="en-US" sz="1600" dirty="0" smtClean="0"/>
              <a:t>それぞれに関した質問</a:t>
            </a:r>
            <a:endParaRPr kumimoji="1" lang="ja-JP" altLang="en-US" sz="1600" dirty="0"/>
          </a:p>
        </p:txBody>
      </p:sp>
      <p:sp>
        <p:nvSpPr>
          <p:cNvPr id="30" name="テキスト ボックス 29"/>
          <p:cNvSpPr txBox="1"/>
          <p:nvPr/>
        </p:nvSpPr>
        <p:spPr>
          <a:xfrm>
            <a:off x="5004048" y="4365104"/>
            <a:ext cx="1008112" cy="523220"/>
          </a:xfrm>
          <a:prstGeom prst="rect">
            <a:avLst/>
          </a:prstGeom>
          <a:noFill/>
        </p:spPr>
        <p:txBody>
          <a:bodyPr wrap="square" rtlCol="0">
            <a:spAutoFit/>
          </a:bodyPr>
          <a:lstStyle/>
          <a:p>
            <a:r>
              <a:rPr kumimoji="1" lang="ja-JP" altLang="en-US" sz="2800" dirty="0" smtClean="0"/>
              <a:t>抽出</a:t>
            </a:r>
            <a:endParaRPr kumimoji="1" lang="ja-JP" altLang="en-US" sz="2800" dirty="0"/>
          </a:p>
        </p:txBody>
      </p:sp>
      <p:sp>
        <p:nvSpPr>
          <p:cNvPr id="14" name="テキスト ボックス 13"/>
          <p:cNvSpPr txBox="1"/>
          <p:nvPr/>
        </p:nvSpPr>
        <p:spPr>
          <a:xfrm>
            <a:off x="7740352" y="5445224"/>
            <a:ext cx="1008112" cy="523220"/>
          </a:xfrm>
          <a:prstGeom prst="rect">
            <a:avLst/>
          </a:prstGeom>
          <a:noFill/>
        </p:spPr>
        <p:txBody>
          <a:bodyPr wrap="square" rtlCol="0">
            <a:spAutoFit/>
          </a:bodyPr>
          <a:lstStyle/>
          <a:p>
            <a:r>
              <a:rPr kumimoji="1" lang="ja-JP" altLang="en-US" sz="2800" dirty="0" smtClean="0"/>
              <a:t>・・・</a:t>
            </a:r>
            <a:endParaRPr kumimoji="1" lang="ja-JP" altLang="en-US" sz="2800"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因子分析（２）</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36</a:t>
            </a:fld>
            <a:endParaRPr kumimoji="1" lang="ja-JP" altLang="en-US"/>
          </a:p>
        </p:txBody>
      </p:sp>
      <p:sp>
        <p:nvSpPr>
          <p:cNvPr id="7" name="テキスト ボックス 6"/>
          <p:cNvSpPr txBox="1"/>
          <p:nvPr/>
        </p:nvSpPr>
        <p:spPr>
          <a:xfrm>
            <a:off x="467544" y="2132856"/>
            <a:ext cx="3816424" cy="461665"/>
          </a:xfrm>
          <a:prstGeom prst="rect">
            <a:avLst/>
          </a:prstGeom>
          <a:noFill/>
        </p:spPr>
        <p:txBody>
          <a:bodyPr wrap="square" rtlCol="0">
            <a:spAutoFit/>
          </a:bodyPr>
          <a:lstStyle/>
          <a:p>
            <a:r>
              <a:rPr kumimoji="1" lang="ja-JP" altLang="en-US" sz="2400" dirty="0" smtClean="0"/>
              <a:t>因子分析によって出た因子</a:t>
            </a:r>
            <a:endParaRPr kumimoji="1" lang="ja-JP" altLang="en-US" sz="2400" dirty="0"/>
          </a:p>
        </p:txBody>
      </p:sp>
      <p:sp>
        <p:nvSpPr>
          <p:cNvPr id="22" name="正方形/長方形 21"/>
          <p:cNvSpPr/>
          <p:nvPr/>
        </p:nvSpPr>
        <p:spPr>
          <a:xfrm>
            <a:off x="1115616" y="5589240"/>
            <a:ext cx="2808312" cy="432048"/>
          </a:xfrm>
          <a:prstGeom prst="rect">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社会問題意識</a:t>
            </a:r>
            <a:endParaRPr kumimoji="1" lang="ja-JP" altLang="en-US" dirty="0">
              <a:solidFill>
                <a:schemeClr val="tx1"/>
              </a:solidFill>
            </a:endParaRPr>
          </a:p>
        </p:txBody>
      </p:sp>
      <p:sp>
        <p:nvSpPr>
          <p:cNvPr id="23" name="正方形/長方形 22"/>
          <p:cNvSpPr/>
          <p:nvPr/>
        </p:nvSpPr>
        <p:spPr>
          <a:xfrm>
            <a:off x="5220072" y="5589240"/>
            <a:ext cx="2808312" cy="432048"/>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コミュニティ意識</a:t>
            </a:r>
            <a:endParaRPr kumimoji="1" lang="ja-JP" altLang="en-US" sz="2400" dirty="0">
              <a:solidFill>
                <a:schemeClr val="tx1"/>
              </a:solidFill>
            </a:endParaRPr>
          </a:p>
        </p:txBody>
      </p:sp>
      <p:sp>
        <p:nvSpPr>
          <p:cNvPr id="24" name="テキスト ボックス 23"/>
          <p:cNvSpPr txBox="1"/>
          <p:nvPr/>
        </p:nvSpPr>
        <p:spPr>
          <a:xfrm>
            <a:off x="467544" y="1268760"/>
            <a:ext cx="1656184" cy="400110"/>
          </a:xfrm>
          <a:prstGeom prst="rect">
            <a:avLst/>
          </a:prstGeom>
          <a:noFill/>
        </p:spPr>
        <p:txBody>
          <a:bodyPr wrap="square" rtlCol="0">
            <a:spAutoFit/>
          </a:bodyPr>
          <a:lstStyle/>
          <a:p>
            <a:r>
              <a:rPr kumimoji="1" lang="ja-JP" altLang="en-US" dirty="0" smtClean="0"/>
              <a:t>●</a:t>
            </a:r>
            <a:r>
              <a:rPr kumimoji="1" lang="ja-JP" altLang="en-US" sz="2000" b="1" dirty="0" smtClean="0"/>
              <a:t>購買意欲</a:t>
            </a:r>
            <a:endParaRPr kumimoji="1" lang="ja-JP" altLang="en-US" sz="1600" b="1" dirty="0"/>
          </a:p>
        </p:txBody>
      </p:sp>
      <p:sp>
        <p:nvSpPr>
          <p:cNvPr id="25" name="テキスト ボックス 24"/>
          <p:cNvSpPr txBox="1"/>
          <p:nvPr/>
        </p:nvSpPr>
        <p:spPr>
          <a:xfrm>
            <a:off x="467544" y="1700808"/>
            <a:ext cx="1728192" cy="400110"/>
          </a:xfrm>
          <a:prstGeom prst="rect">
            <a:avLst/>
          </a:prstGeom>
          <a:noFill/>
        </p:spPr>
        <p:txBody>
          <a:bodyPr wrap="square" rtlCol="0">
            <a:spAutoFit/>
          </a:bodyPr>
          <a:lstStyle/>
          <a:p>
            <a:r>
              <a:rPr kumimoji="1" lang="ja-JP" altLang="en-US" dirty="0" smtClean="0"/>
              <a:t>●</a:t>
            </a:r>
            <a:r>
              <a:rPr kumimoji="1" lang="ja-JP" altLang="en-US" sz="2000" b="1" dirty="0" smtClean="0"/>
              <a:t>再購買意欲</a:t>
            </a:r>
            <a:endParaRPr kumimoji="1" lang="ja-JP" altLang="en-US" b="1" dirty="0"/>
          </a:p>
        </p:txBody>
      </p:sp>
      <p:sp>
        <p:nvSpPr>
          <p:cNvPr id="27" name="右矢印 26"/>
          <p:cNvSpPr/>
          <p:nvPr/>
        </p:nvSpPr>
        <p:spPr>
          <a:xfrm>
            <a:off x="2555776" y="1340768"/>
            <a:ext cx="720080" cy="576064"/>
          </a:xfrm>
          <a:prstGeom prst="right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3533144" y="1340768"/>
            <a:ext cx="5287328" cy="646331"/>
          </a:xfrm>
          <a:prstGeom prst="rect">
            <a:avLst/>
          </a:prstGeom>
          <a:noFill/>
        </p:spPr>
        <p:txBody>
          <a:bodyPr wrap="square" rtlCol="0">
            <a:spAutoFit/>
          </a:bodyPr>
          <a:lstStyle/>
          <a:p>
            <a:r>
              <a:rPr lang="ja-JP" altLang="en-US" dirty="0" smtClean="0"/>
              <a:t>本研究では</a:t>
            </a:r>
            <a:r>
              <a:rPr lang="en-US" altLang="ja-JP" b="1" dirty="0" smtClean="0">
                <a:solidFill>
                  <a:srgbClr val="FF0000"/>
                </a:solidFill>
              </a:rPr>
              <a:t>CRM</a:t>
            </a:r>
            <a:r>
              <a:rPr lang="ja-JP" altLang="en-US" b="1" dirty="0" smtClean="0">
                <a:solidFill>
                  <a:srgbClr val="FF0000"/>
                </a:solidFill>
              </a:rPr>
              <a:t>製品の購買</a:t>
            </a:r>
            <a:r>
              <a:rPr lang="ja-JP" altLang="en-US" dirty="0" smtClean="0"/>
              <a:t>に重点をおいているので</a:t>
            </a:r>
            <a:endParaRPr lang="en-US" altLang="ja-JP" dirty="0" smtClean="0"/>
          </a:p>
          <a:p>
            <a:r>
              <a:rPr kumimoji="1" lang="ja-JP" altLang="en-US" dirty="0" smtClean="0"/>
              <a:t>この二つは因子分析にかけず個別の変数として残す</a:t>
            </a:r>
            <a:endParaRPr kumimoji="1" lang="ja-JP" altLang="en-US" dirty="0"/>
          </a:p>
        </p:txBody>
      </p:sp>
      <p:grpSp>
        <p:nvGrpSpPr>
          <p:cNvPr id="34" name="グループ化 33"/>
          <p:cNvGrpSpPr/>
          <p:nvPr/>
        </p:nvGrpSpPr>
        <p:grpSpPr>
          <a:xfrm>
            <a:off x="827584" y="2636912"/>
            <a:ext cx="3312368" cy="2664296"/>
            <a:chOff x="827584" y="2780928"/>
            <a:chExt cx="3312368" cy="3240360"/>
          </a:xfrm>
        </p:grpSpPr>
        <p:grpSp>
          <p:nvGrpSpPr>
            <p:cNvPr id="20" name="グループ化 19"/>
            <p:cNvGrpSpPr/>
            <p:nvPr/>
          </p:nvGrpSpPr>
          <p:grpSpPr>
            <a:xfrm>
              <a:off x="827584" y="2780928"/>
              <a:ext cx="3312368" cy="3240360"/>
              <a:chOff x="683568" y="3501008"/>
              <a:chExt cx="3168352" cy="2808312"/>
            </a:xfrm>
          </p:grpSpPr>
          <p:sp>
            <p:nvSpPr>
              <p:cNvPr id="8" name="正方形/長方形 7"/>
              <p:cNvSpPr/>
              <p:nvPr/>
            </p:nvSpPr>
            <p:spPr>
              <a:xfrm>
                <a:off x="821322" y="4062670"/>
                <a:ext cx="2912977" cy="369332"/>
              </a:xfrm>
              <a:prstGeom prst="rect">
                <a:avLst/>
              </a:prstGeom>
            </p:spPr>
            <p:txBody>
              <a:bodyPr wrap="none">
                <a:spAutoFit/>
              </a:bodyPr>
              <a:lstStyle/>
              <a:p>
                <a:r>
                  <a:rPr lang="ja-JP" altLang="en-US" dirty="0" smtClean="0"/>
                  <a:t>・</a:t>
                </a:r>
                <a:r>
                  <a:rPr lang="en-US" altLang="ja-JP" dirty="0" smtClean="0"/>
                  <a:t>CRM</a:t>
                </a:r>
                <a:r>
                  <a:rPr lang="ja-JP" altLang="en-US" dirty="0" smtClean="0"/>
                  <a:t>キャンペーンへの態度</a:t>
                </a:r>
                <a:endParaRPr lang="ja-JP" altLang="en-US" dirty="0"/>
              </a:p>
            </p:txBody>
          </p:sp>
          <p:sp>
            <p:nvSpPr>
              <p:cNvPr id="9" name="正方形/長方形 8"/>
              <p:cNvSpPr/>
              <p:nvPr/>
            </p:nvSpPr>
            <p:spPr>
              <a:xfrm>
                <a:off x="821322" y="4374705"/>
                <a:ext cx="1685077" cy="369332"/>
              </a:xfrm>
              <a:prstGeom prst="rect">
                <a:avLst/>
              </a:prstGeom>
            </p:spPr>
            <p:txBody>
              <a:bodyPr wrap="none">
                <a:spAutoFit/>
              </a:bodyPr>
              <a:lstStyle/>
              <a:p>
                <a:r>
                  <a:rPr lang="ja-JP" altLang="en-US" dirty="0" smtClean="0"/>
                  <a:t>・社会貢献意識</a:t>
                </a:r>
                <a:endParaRPr lang="ja-JP" altLang="en-US" dirty="0"/>
              </a:p>
            </p:txBody>
          </p:sp>
          <p:sp>
            <p:nvSpPr>
              <p:cNvPr id="10" name="正方形/長方形 9"/>
              <p:cNvSpPr/>
              <p:nvPr/>
            </p:nvSpPr>
            <p:spPr>
              <a:xfrm>
                <a:off x="821322" y="4749147"/>
                <a:ext cx="1685077" cy="369332"/>
              </a:xfrm>
              <a:prstGeom prst="rect">
                <a:avLst/>
              </a:prstGeom>
            </p:spPr>
            <p:txBody>
              <a:bodyPr wrap="none">
                <a:spAutoFit/>
              </a:bodyPr>
              <a:lstStyle/>
              <a:p>
                <a:r>
                  <a:rPr lang="ja-JP" altLang="en-US" dirty="0" smtClean="0"/>
                  <a:t>・広告への態度</a:t>
                </a:r>
                <a:endParaRPr lang="ja-JP" altLang="en-US" dirty="0"/>
              </a:p>
            </p:txBody>
          </p:sp>
          <p:sp>
            <p:nvSpPr>
              <p:cNvPr id="11" name="正方形/長方形 10"/>
              <p:cNvSpPr/>
              <p:nvPr/>
            </p:nvSpPr>
            <p:spPr>
              <a:xfrm>
                <a:off x="821322" y="5123588"/>
                <a:ext cx="1685077" cy="369332"/>
              </a:xfrm>
              <a:prstGeom prst="rect">
                <a:avLst/>
              </a:prstGeom>
            </p:spPr>
            <p:txBody>
              <a:bodyPr wrap="none">
                <a:spAutoFit/>
              </a:bodyPr>
              <a:lstStyle/>
              <a:p>
                <a:r>
                  <a:rPr lang="ja-JP" altLang="en-US" dirty="0" smtClean="0"/>
                  <a:t>・商品への態度</a:t>
                </a:r>
                <a:endParaRPr lang="ja-JP" altLang="en-US" dirty="0"/>
              </a:p>
            </p:txBody>
          </p:sp>
          <p:sp>
            <p:nvSpPr>
              <p:cNvPr id="13" name="正方形/長方形 12"/>
              <p:cNvSpPr/>
              <p:nvPr/>
            </p:nvSpPr>
            <p:spPr>
              <a:xfrm>
                <a:off x="821322" y="5435623"/>
                <a:ext cx="1164101" cy="369332"/>
              </a:xfrm>
              <a:prstGeom prst="rect">
                <a:avLst/>
              </a:prstGeom>
            </p:spPr>
            <p:txBody>
              <a:bodyPr wrap="none">
                <a:spAutoFit/>
              </a:bodyPr>
              <a:lstStyle/>
              <a:p>
                <a:r>
                  <a:rPr lang="ja-JP" altLang="en-US" dirty="0" smtClean="0"/>
                  <a:t>・あこがれ</a:t>
                </a:r>
                <a:endParaRPr lang="ja-JP" altLang="en-US" dirty="0"/>
              </a:p>
            </p:txBody>
          </p:sp>
          <p:sp>
            <p:nvSpPr>
              <p:cNvPr id="14" name="正方形/長方形 13"/>
              <p:cNvSpPr/>
              <p:nvPr/>
            </p:nvSpPr>
            <p:spPr>
              <a:xfrm>
                <a:off x="821322" y="5747658"/>
                <a:ext cx="761747" cy="369332"/>
              </a:xfrm>
              <a:prstGeom prst="rect">
                <a:avLst/>
              </a:prstGeom>
            </p:spPr>
            <p:txBody>
              <a:bodyPr wrap="none">
                <a:spAutoFit/>
              </a:bodyPr>
              <a:lstStyle/>
              <a:p>
                <a:r>
                  <a:rPr lang="ja-JP" altLang="en-US" dirty="0" smtClean="0"/>
                  <a:t>・良心</a:t>
                </a:r>
                <a:endParaRPr lang="ja-JP" altLang="en-US" dirty="0"/>
              </a:p>
            </p:txBody>
          </p:sp>
          <p:sp>
            <p:nvSpPr>
              <p:cNvPr id="18" name="角丸四角形 17"/>
              <p:cNvSpPr/>
              <p:nvPr/>
            </p:nvSpPr>
            <p:spPr>
              <a:xfrm>
                <a:off x="683568" y="3501008"/>
                <a:ext cx="3168352" cy="2808312"/>
              </a:xfrm>
              <a:prstGeom prst="roundRect">
                <a:avLst/>
              </a:prstGeom>
              <a:noFill/>
              <a:ln w="5715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2" name="正方形/長方形 31"/>
            <p:cNvSpPr/>
            <p:nvPr/>
          </p:nvSpPr>
          <p:spPr>
            <a:xfrm>
              <a:off x="1907704" y="2924944"/>
              <a:ext cx="1010213" cy="461665"/>
            </a:xfrm>
            <a:prstGeom prst="rect">
              <a:avLst/>
            </a:prstGeom>
          </p:spPr>
          <p:txBody>
            <a:bodyPr wrap="none">
              <a:spAutoFit/>
            </a:bodyPr>
            <a:lstStyle/>
            <a:p>
              <a:r>
                <a:rPr lang="ja-JP" altLang="en-US" sz="2400" b="1" dirty="0" smtClean="0">
                  <a:solidFill>
                    <a:srgbClr val="92D050"/>
                  </a:solidFill>
                </a:rPr>
                <a:t>因子１</a:t>
              </a:r>
              <a:endParaRPr lang="ja-JP" altLang="en-US" sz="2400" b="1" dirty="0">
                <a:solidFill>
                  <a:srgbClr val="92D050"/>
                </a:solidFill>
              </a:endParaRPr>
            </a:p>
          </p:txBody>
        </p:sp>
      </p:grpSp>
      <p:grpSp>
        <p:nvGrpSpPr>
          <p:cNvPr id="35" name="グループ化 34"/>
          <p:cNvGrpSpPr/>
          <p:nvPr/>
        </p:nvGrpSpPr>
        <p:grpSpPr>
          <a:xfrm>
            <a:off x="4932040" y="2636912"/>
            <a:ext cx="3312368" cy="2664296"/>
            <a:chOff x="4932040" y="2780928"/>
            <a:chExt cx="3312368" cy="2160240"/>
          </a:xfrm>
        </p:grpSpPr>
        <p:grpSp>
          <p:nvGrpSpPr>
            <p:cNvPr id="21" name="グループ化 20"/>
            <p:cNvGrpSpPr/>
            <p:nvPr/>
          </p:nvGrpSpPr>
          <p:grpSpPr>
            <a:xfrm>
              <a:off x="4932040" y="2780928"/>
              <a:ext cx="3312368" cy="2160240"/>
              <a:chOff x="4355976" y="3501008"/>
              <a:chExt cx="2304256" cy="1512168"/>
            </a:xfrm>
          </p:grpSpPr>
          <p:sp>
            <p:nvSpPr>
              <p:cNvPr id="15" name="正方形/長方形 14"/>
              <p:cNvSpPr/>
              <p:nvPr/>
            </p:nvSpPr>
            <p:spPr>
              <a:xfrm>
                <a:off x="4556346" y="3954658"/>
                <a:ext cx="1202221" cy="267447"/>
              </a:xfrm>
              <a:prstGeom prst="rect">
                <a:avLst/>
              </a:prstGeom>
            </p:spPr>
            <p:txBody>
              <a:bodyPr wrap="square">
                <a:spAutoFit/>
              </a:bodyPr>
              <a:lstStyle/>
              <a:p>
                <a:r>
                  <a:rPr lang="ja-JP" altLang="en-US" dirty="0" smtClean="0"/>
                  <a:t>・協調意識</a:t>
                </a:r>
                <a:endParaRPr lang="ja-JP" altLang="en-US" dirty="0"/>
              </a:p>
            </p:txBody>
          </p:sp>
          <p:sp>
            <p:nvSpPr>
              <p:cNvPr id="16" name="正方形/長方形 15"/>
              <p:cNvSpPr/>
              <p:nvPr/>
            </p:nvSpPr>
            <p:spPr>
              <a:xfrm>
                <a:off x="4556346" y="4257092"/>
                <a:ext cx="1454244" cy="267447"/>
              </a:xfrm>
              <a:prstGeom prst="rect">
                <a:avLst/>
              </a:prstGeom>
            </p:spPr>
            <p:txBody>
              <a:bodyPr wrap="square">
                <a:spAutoFit/>
              </a:bodyPr>
              <a:lstStyle/>
              <a:p>
                <a:r>
                  <a:rPr lang="ja-JP" altLang="en-US" dirty="0" smtClean="0"/>
                  <a:t>・購買満足度</a:t>
                </a:r>
                <a:endParaRPr lang="ja-JP" altLang="en-US" dirty="0"/>
              </a:p>
            </p:txBody>
          </p:sp>
          <p:sp>
            <p:nvSpPr>
              <p:cNvPr id="17" name="正方形/長方形 16"/>
              <p:cNvSpPr/>
              <p:nvPr/>
            </p:nvSpPr>
            <p:spPr>
              <a:xfrm>
                <a:off x="4556346" y="4559526"/>
                <a:ext cx="1803331" cy="267447"/>
              </a:xfrm>
              <a:prstGeom prst="rect">
                <a:avLst/>
              </a:prstGeom>
            </p:spPr>
            <p:txBody>
              <a:bodyPr wrap="square">
                <a:spAutoFit/>
              </a:bodyPr>
              <a:lstStyle/>
              <a:p>
                <a:r>
                  <a:rPr lang="ja-JP" altLang="en-US" dirty="0" smtClean="0"/>
                  <a:t>・誇示、顕示意識</a:t>
                </a:r>
                <a:endParaRPr lang="ja-JP" altLang="en-US" dirty="0"/>
              </a:p>
            </p:txBody>
          </p:sp>
          <p:sp>
            <p:nvSpPr>
              <p:cNvPr id="19" name="角丸四角形 18"/>
              <p:cNvSpPr/>
              <p:nvPr/>
            </p:nvSpPr>
            <p:spPr>
              <a:xfrm>
                <a:off x="4355976" y="3501008"/>
                <a:ext cx="2304256" cy="1512168"/>
              </a:xfrm>
              <a:prstGeom prst="roundRect">
                <a:avLst/>
              </a:prstGeom>
              <a:noFill/>
              <a:ln w="571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正方形/長方形 32"/>
            <p:cNvSpPr/>
            <p:nvPr/>
          </p:nvSpPr>
          <p:spPr>
            <a:xfrm>
              <a:off x="6012160" y="2924944"/>
              <a:ext cx="1010213" cy="461665"/>
            </a:xfrm>
            <a:prstGeom prst="rect">
              <a:avLst/>
            </a:prstGeom>
          </p:spPr>
          <p:txBody>
            <a:bodyPr wrap="none">
              <a:spAutoFit/>
            </a:bodyPr>
            <a:lstStyle/>
            <a:p>
              <a:r>
                <a:rPr lang="ja-JP" altLang="en-US" sz="2400" b="1" dirty="0" smtClean="0">
                  <a:solidFill>
                    <a:srgbClr val="00B0F0"/>
                  </a:solidFill>
                </a:rPr>
                <a:t>因子２</a:t>
              </a:r>
              <a:endParaRPr lang="ja-JP" altLang="en-US" sz="2400" b="1" dirty="0">
                <a:solidFill>
                  <a:srgbClr val="00B0F0"/>
                </a:solidFill>
              </a:endParaRPr>
            </a:p>
          </p:txBody>
        </p:sp>
      </p:gr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テキスト ボックス 21"/>
          <p:cNvSpPr txBox="1"/>
          <p:nvPr/>
        </p:nvSpPr>
        <p:spPr>
          <a:xfrm>
            <a:off x="287016" y="1700808"/>
            <a:ext cx="8856984" cy="2554545"/>
          </a:xfrm>
          <a:prstGeom prst="rect">
            <a:avLst/>
          </a:prstGeom>
          <a:noFill/>
        </p:spPr>
        <p:txBody>
          <a:bodyPr wrap="square" rtlCol="0">
            <a:spAutoFit/>
          </a:bodyPr>
          <a:lstStyle/>
          <a:p>
            <a:r>
              <a:rPr kumimoji="1" lang="ja-JP" altLang="en-US" sz="2400" dirty="0" smtClean="0"/>
              <a:t>・購買意欲</a:t>
            </a:r>
            <a:r>
              <a:rPr lang="ja-JP" altLang="en-US" sz="2400" dirty="0" smtClean="0"/>
              <a:t>　　　　　  ・再購買意欲　       ・</a:t>
            </a:r>
            <a:r>
              <a:rPr kumimoji="1" lang="en-US" altLang="ja-JP" sz="2400" dirty="0" smtClean="0"/>
              <a:t>CRM</a:t>
            </a:r>
            <a:r>
              <a:rPr kumimoji="1" lang="ja-JP" altLang="en-US" sz="2400" dirty="0" smtClean="0"/>
              <a:t>キャンペーンへの態度</a:t>
            </a:r>
            <a:endParaRPr kumimoji="1" lang="en-US" altLang="ja-JP" sz="2400" dirty="0" smtClean="0"/>
          </a:p>
          <a:p>
            <a:endParaRPr kumimoji="1" lang="en-US" altLang="ja-JP" sz="1000" dirty="0" smtClean="0"/>
          </a:p>
          <a:p>
            <a:r>
              <a:rPr lang="ja-JP" altLang="en-US" sz="2400" dirty="0" smtClean="0"/>
              <a:t>・支援先への態度　・</a:t>
            </a:r>
            <a:r>
              <a:rPr kumimoji="1" lang="ja-JP" altLang="en-US" sz="2400" dirty="0" smtClean="0"/>
              <a:t>企業への態度　   ・</a:t>
            </a:r>
            <a:r>
              <a:rPr lang="ja-JP" altLang="en-US" sz="2400" dirty="0" smtClean="0"/>
              <a:t>広告への態度</a:t>
            </a:r>
            <a:endParaRPr lang="en-US" altLang="ja-JP" sz="2400" dirty="0" smtClean="0"/>
          </a:p>
          <a:p>
            <a:endParaRPr lang="en-US" altLang="ja-JP" sz="1000" dirty="0" smtClean="0"/>
          </a:p>
          <a:p>
            <a:r>
              <a:rPr lang="ja-JP" altLang="en-US" sz="2400" dirty="0" smtClean="0"/>
              <a:t>・協調意識　              ・社会貢献意識     ・</a:t>
            </a:r>
            <a:r>
              <a:rPr kumimoji="1" lang="ja-JP" altLang="en-US" sz="2400" dirty="0" smtClean="0"/>
              <a:t>購買満足度　</a:t>
            </a:r>
            <a:endParaRPr kumimoji="1" lang="en-US" altLang="ja-JP" sz="2400" dirty="0" smtClean="0"/>
          </a:p>
          <a:p>
            <a:endParaRPr kumimoji="1" lang="en-US" altLang="ja-JP" sz="1000" dirty="0" smtClean="0"/>
          </a:p>
          <a:p>
            <a:r>
              <a:rPr kumimoji="1" lang="ja-JP" altLang="en-US" sz="2400" dirty="0" smtClean="0"/>
              <a:t>・</a:t>
            </a:r>
            <a:r>
              <a:rPr lang="ja-JP" altLang="en-US" sz="2400" dirty="0" smtClean="0"/>
              <a:t>商品への態度　     ・誇示、顕示意識  </a:t>
            </a:r>
            <a:endParaRPr lang="en-US" altLang="ja-JP" sz="2400" dirty="0" smtClean="0"/>
          </a:p>
          <a:p>
            <a:endParaRPr lang="en-US" altLang="ja-JP" sz="1000" dirty="0" smtClean="0"/>
          </a:p>
          <a:p>
            <a:r>
              <a:rPr kumimoji="1" lang="ja-JP" altLang="en-US" sz="2400" dirty="0" smtClean="0"/>
              <a:t>・あこがれ　               ・良心　</a:t>
            </a:r>
            <a:endParaRPr kumimoji="1" lang="ja-JP" altLang="en-US" sz="2400" dirty="0"/>
          </a:p>
        </p:txBody>
      </p:sp>
      <p:sp>
        <p:nvSpPr>
          <p:cNvPr id="2" name="タイトル 1"/>
          <p:cNvSpPr>
            <a:spLocks noGrp="1"/>
          </p:cNvSpPr>
          <p:nvPr>
            <p:ph type="title"/>
          </p:nvPr>
        </p:nvSpPr>
        <p:spPr/>
        <p:txBody>
          <a:bodyPr>
            <a:normAutofit/>
          </a:bodyPr>
          <a:lstStyle/>
          <a:p>
            <a:r>
              <a:rPr kumimoji="1" lang="ja-JP" altLang="en-US" sz="4000" dirty="0" smtClean="0"/>
              <a:t>因子分析</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37</a:t>
            </a:fld>
            <a:endParaRPr kumimoji="1" lang="ja-JP" altLang="en-US"/>
          </a:p>
        </p:txBody>
      </p:sp>
      <p:sp>
        <p:nvSpPr>
          <p:cNvPr id="23" name="下矢印 22"/>
          <p:cNvSpPr/>
          <p:nvPr/>
        </p:nvSpPr>
        <p:spPr>
          <a:xfrm>
            <a:off x="4283968" y="4653136"/>
            <a:ext cx="504056" cy="504056"/>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p:nvSpPr>
        <p:spPr>
          <a:xfrm>
            <a:off x="4716016" y="5229200"/>
            <a:ext cx="2664296" cy="936104"/>
          </a:xfrm>
          <a:prstGeom prst="rect">
            <a:avLst/>
          </a:prstGeom>
          <a:noFill/>
          <a:ln w="57150" cmpd="dbl">
            <a:solidFill>
              <a:srgbClr val="FD86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因子２</a:t>
            </a:r>
            <a:endParaRPr kumimoji="1" lang="en-US" altLang="ja-JP" sz="2400" dirty="0" smtClean="0">
              <a:solidFill>
                <a:schemeClr val="tx1"/>
              </a:solidFill>
            </a:endParaRPr>
          </a:p>
          <a:p>
            <a:pPr algn="ctr"/>
            <a:r>
              <a:rPr lang="ja-JP" altLang="en-US" sz="2400" dirty="0" smtClean="0">
                <a:solidFill>
                  <a:schemeClr val="tx1"/>
                </a:solidFill>
              </a:rPr>
              <a:t>（コミュニティ意識）</a:t>
            </a:r>
            <a:endParaRPr kumimoji="1" lang="ja-JP" altLang="en-US" sz="2400" dirty="0">
              <a:solidFill>
                <a:schemeClr val="tx1"/>
              </a:solidFill>
            </a:endParaRPr>
          </a:p>
        </p:txBody>
      </p:sp>
      <p:sp>
        <p:nvSpPr>
          <p:cNvPr id="26" name="正方形/長方形 25"/>
          <p:cNvSpPr/>
          <p:nvPr/>
        </p:nvSpPr>
        <p:spPr>
          <a:xfrm>
            <a:off x="1691680" y="5229200"/>
            <a:ext cx="2664296" cy="936104"/>
          </a:xfrm>
          <a:prstGeom prst="rect">
            <a:avLst/>
          </a:prstGeom>
          <a:noFill/>
          <a:ln w="57150"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因子１</a:t>
            </a:r>
            <a:endParaRPr kumimoji="1" lang="en-US" altLang="ja-JP" sz="2400" dirty="0" smtClean="0">
              <a:solidFill>
                <a:schemeClr val="tx1"/>
              </a:solidFill>
            </a:endParaRPr>
          </a:p>
          <a:p>
            <a:pPr algn="ctr"/>
            <a:r>
              <a:rPr kumimoji="1" lang="ja-JP" altLang="en-US" sz="2400" dirty="0" smtClean="0">
                <a:solidFill>
                  <a:schemeClr val="tx1"/>
                </a:solidFill>
              </a:rPr>
              <a:t>（社会問題意識）</a:t>
            </a:r>
            <a:endParaRPr kumimoji="1" lang="ja-JP" altLang="en-US" sz="2400" dirty="0">
              <a:solidFill>
                <a:schemeClr val="tx1"/>
              </a:solidFill>
            </a:endParaRPr>
          </a:p>
        </p:txBody>
      </p:sp>
      <p:sp>
        <p:nvSpPr>
          <p:cNvPr id="30" name="テキスト ボックス 29"/>
          <p:cNvSpPr txBox="1"/>
          <p:nvPr/>
        </p:nvSpPr>
        <p:spPr>
          <a:xfrm>
            <a:off x="5004048" y="4581128"/>
            <a:ext cx="1008112" cy="523220"/>
          </a:xfrm>
          <a:prstGeom prst="rect">
            <a:avLst/>
          </a:prstGeom>
          <a:noFill/>
        </p:spPr>
        <p:txBody>
          <a:bodyPr wrap="square" rtlCol="0">
            <a:spAutoFit/>
          </a:bodyPr>
          <a:lstStyle/>
          <a:p>
            <a:r>
              <a:rPr kumimoji="1" lang="ja-JP" altLang="en-US" sz="2800" dirty="0" smtClean="0"/>
              <a:t>抽出</a:t>
            </a:r>
            <a:endParaRPr kumimoji="1" lang="ja-JP" altLang="en-US" sz="2800" dirty="0"/>
          </a:p>
        </p:txBody>
      </p:sp>
      <p:sp>
        <p:nvSpPr>
          <p:cNvPr id="34" name="角丸四角形 33"/>
          <p:cNvSpPr/>
          <p:nvPr/>
        </p:nvSpPr>
        <p:spPr>
          <a:xfrm>
            <a:off x="5220072" y="2780928"/>
            <a:ext cx="1800200" cy="36004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角丸四角形 39"/>
          <p:cNvSpPr/>
          <p:nvPr/>
        </p:nvSpPr>
        <p:spPr>
          <a:xfrm>
            <a:off x="323528" y="2276872"/>
            <a:ext cx="2304256"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7" name="テキスト ボックス 46"/>
          <p:cNvSpPr txBox="1"/>
          <p:nvPr/>
        </p:nvSpPr>
        <p:spPr>
          <a:xfrm>
            <a:off x="683568" y="1268760"/>
            <a:ext cx="2880320" cy="369332"/>
          </a:xfrm>
          <a:prstGeom prst="rect">
            <a:avLst/>
          </a:prstGeom>
          <a:noFill/>
        </p:spPr>
        <p:txBody>
          <a:bodyPr wrap="square" rtlCol="0">
            <a:spAutoFit/>
          </a:bodyPr>
          <a:lstStyle/>
          <a:p>
            <a:r>
              <a:rPr lang="ja-JP" altLang="en-US" dirty="0" smtClean="0"/>
              <a:t>先ほどの変数でみると・・・</a:t>
            </a:r>
            <a:endParaRPr kumimoji="1" lang="ja-JP" altLang="en-US" dirty="0"/>
          </a:p>
        </p:txBody>
      </p:sp>
      <p:sp>
        <p:nvSpPr>
          <p:cNvPr id="21" name="角丸四角形 20"/>
          <p:cNvSpPr/>
          <p:nvPr/>
        </p:nvSpPr>
        <p:spPr>
          <a:xfrm>
            <a:off x="179512" y="1628800"/>
            <a:ext cx="8784976" cy="2664296"/>
          </a:xfrm>
          <a:prstGeom prst="roundRect">
            <a:avLst/>
          </a:prstGeom>
          <a:noFill/>
          <a:ln w="57150">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4" name="角丸四角形 23"/>
          <p:cNvSpPr/>
          <p:nvPr/>
        </p:nvSpPr>
        <p:spPr>
          <a:xfrm>
            <a:off x="2843808" y="3293368"/>
            <a:ext cx="2312640" cy="351656"/>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角丸四角形 26"/>
          <p:cNvSpPr/>
          <p:nvPr/>
        </p:nvSpPr>
        <p:spPr>
          <a:xfrm>
            <a:off x="323528" y="2780928"/>
            <a:ext cx="1512168" cy="36004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角丸四角形 28"/>
          <p:cNvSpPr/>
          <p:nvPr/>
        </p:nvSpPr>
        <p:spPr>
          <a:xfrm>
            <a:off x="5220072" y="1772816"/>
            <a:ext cx="3600400"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1" name="角丸四角形 30"/>
          <p:cNvSpPr/>
          <p:nvPr/>
        </p:nvSpPr>
        <p:spPr>
          <a:xfrm>
            <a:off x="323528" y="3861048"/>
            <a:ext cx="1440160"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2" name="角丸四角形 31"/>
          <p:cNvSpPr/>
          <p:nvPr/>
        </p:nvSpPr>
        <p:spPr>
          <a:xfrm>
            <a:off x="2843808" y="3861048"/>
            <a:ext cx="936104"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3" name="角丸四角形 32"/>
          <p:cNvSpPr/>
          <p:nvPr/>
        </p:nvSpPr>
        <p:spPr>
          <a:xfrm>
            <a:off x="323528" y="3284984"/>
            <a:ext cx="2304256"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5" name="角丸四角形 34"/>
          <p:cNvSpPr/>
          <p:nvPr/>
        </p:nvSpPr>
        <p:spPr>
          <a:xfrm>
            <a:off x="5220072" y="2276872"/>
            <a:ext cx="2088232"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右矢印 63"/>
          <p:cNvSpPr/>
          <p:nvPr/>
        </p:nvSpPr>
        <p:spPr>
          <a:xfrm rot="1507952">
            <a:off x="3011893" y="4687948"/>
            <a:ext cx="2628493" cy="360162"/>
          </a:xfrm>
          <a:prstGeom prst="rightArrow">
            <a:avLst>
              <a:gd name="adj1" fmla="val 38970"/>
              <a:gd name="adj2" fmla="val 51978"/>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kumimoji="1" lang="ja-JP" altLang="en-US" sz="4000" dirty="0" smtClean="0"/>
              <a:t>クラスタ分析</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38</a:t>
            </a:fld>
            <a:endParaRPr kumimoji="1" lang="ja-JP" altLang="en-US"/>
          </a:p>
        </p:txBody>
      </p:sp>
      <p:grpSp>
        <p:nvGrpSpPr>
          <p:cNvPr id="67" name="グループ化 66"/>
          <p:cNvGrpSpPr/>
          <p:nvPr/>
        </p:nvGrpSpPr>
        <p:grpSpPr>
          <a:xfrm>
            <a:off x="539552" y="2204864"/>
            <a:ext cx="2360234" cy="2304256"/>
            <a:chOff x="467544" y="2204864"/>
            <a:chExt cx="2360234" cy="2304256"/>
          </a:xfrm>
        </p:grpSpPr>
        <p:pic>
          <p:nvPicPr>
            <p:cNvPr id="6"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1979712" y="3970635"/>
              <a:ext cx="329180" cy="538485"/>
            </a:xfrm>
            <a:prstGeom prst="rect">
              <a:avLst/>
            </a:prstGeom>
            <a:noFill/>
          </p:spPr>
        </p:pic>
        <p:pic>
          <p:nvPicPr>
            <p:cNvPr id="7"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971600" y="3970635"/>
              <a:ext cx="329180" cy="538485"/>
            </a:xfrm>
            <a:prstGeom prst="rect">
              <a:avLst/>
            </a:prstGeom>
            <a:noFill/>
          </p:spPr>
        </p:pic>
        <p:pic>
          <p:nvPicPr>
            <p:cNvPr id="8"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467544" y="3970635"/>
              <a:ext cx="329180" cy="538485"/>
            </a:xfrm>
            <a:prstGeom prst="rect">
              <a:avLst/>
            </a:prstGeom>
            <a:noFill/>
          </p:spPr>
        </p:pic>
        <p:pic>
          <p:nvPicPr>
            <p:cNvPr id="9"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2483768" y="3970635"/>
              <a:ext cx="329180" cy="538485"/>
            </a:xfrm>
            <a:prstGeom prst="rect">
              <a:avLst/>
            </a:prstGeom>
            <a:noFill/>
          </p:spPr>
        </p:pic>
        <p:pic>
          <p:nvPicPr>
            <p:cNvPr id="10"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1475656" y="3970635"/>
              <a:ext cx="329180" cy="538485"/>
            </a:xfrm>
            <a:prstGeom prst="rect">
              <a:avLst/>
            </a:prstGeom>
            <a:noFill/>
          </p:spPr>
        </p:pic>
        <p:pic>
          <p:nvPicPr>
            <p:cNvPr id="11"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1979712" y="3068960"/>
              <a:ext cx="344010" cy="562745"/>
            </a:xfrm>
            <a:prstGeom prst="rect">
              <a:avLst/>
            </a:prstGeom>
            <a:noFill/>
          </p:spPr>
        </p:pic>
        <p:pic>
          <p:nvPicPr>
            <p:cNvPr id="12"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971600" y="3068960"/>
              <a:ext cx="344010" cy="562745"/>
            </a:xfrm>
            <a:prstGeom prst="rect">
              <a:avLst/>
            </a:prstGeom>
            <a:noFill/>
          </p:spPr>
        </p:pic>
        <p:pic>
          <p:nvPicPr>
            <p:cNvPr id="13"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2483768" y="3068960"/>
              <a:ext cx="344010" cy="562745"/>
            </a:xfrm>
            <a:prstGeom prst="rect">
              <a:avLst/>
            </a:prstGeom>
            <a:noFill/>
          </p:spPr>
        </p:pic>
        <p:pic>
          <p:nvPicPr>
            <p:cNvPr id="14"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467544" y="3068960"/>
              <a:ext cx="344010" cy="562745"/>
            </a:xfrm>
            <a:prstGeom prst="rect">
              <a:avLst/>
            </a:prstGeom>
            <a:noFill/>
          </p:spPr>
        </p:pic>
        <p:pic>
          <p:nvPicPr>
            <p:cNvPr id="15"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1475656" y="3068960"/>
              <a:ext cx="344010" cy="562745"/>
            </a:xfrm>
            <a:prstGeom prst="rect">
              <a:avLst/>
            </a:prstGeom>
            <a:noFill/>
          </p:spPr>
        </p:pic>
        <p:sp>
          <p:nvSpPr>
            <p:cNvPr id="16" name="角丸四角形 15"/>
            <p:cNvSpPr/>
            <p:nvPr/>
          </p:nvSpPr>
          <p:spPr>
            <a:xfrm>
              <a:off x="1043608" y="2204864"/>
              <a:ext cx="1296144" cy="504056"/>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被験者</a:t>
              </a:r>
              <a:endParaRPr kumimoji="1" lang="ja-JP" altLang="en-US" dirty="0">
                <a:solidFill>
                  <a:schemeClr val="tx1"/>
                </a:solidFill>
              </a:endParaRPr>
            </a:p>
          </p:txBody>
        </p:sp>
      </p:grpSp>
      <p:grpSp>
        <p:nvGrpSpPr>
          <p:cNvPr id="4" name="グループ化 44"/>
          <p:cNvGrpSpPr/>
          <p:nvPr/>
        </p:nvGrpSpPr>
        <p:grpSpPr>
          <a:xfrm>
            <a:off x="5724128" y="1412776"/>
            <a:ext cx="1944216" cy="1008112"/>
            <a:chOff x="5796136" y="1772816"/>
            <a:chExt cx="1944216" cy="1008112"/>
          </a:xfrm>
        </p:grpSpPr>
        <p:sp>
          <p:nvSpPr>
            <p:cNvPr id="23" name="角丸四角形 22"/>
            <p:cNvSpPr/>
            <p:nvPr/>
          </p:nvSpPr>
          <p:spPr>
            <a:xfrm>
              <a:off x="5796136" y="2420888"/>
              <a:ext cx="1944216" cy="36004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クラスタ１</a:t>
              </a:r>
              <a:endParaRPr kumimoji="1" lang="ja-JP" altLang="en-US" dirty="0">
                <a:solidFill>
                  <a:schemeClr val="tx1"/>
                </a:solidFill>
              </a:endParaRPr>
            </a:p>
          </p:txBody>
        </p:sp>
        <p:pic>
          <p:nvPicPr>
            <p:cNvPr id="24"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6588224" y="1772816"/>
              <a:ext cx="344010" cy="562745"/>
            </a:xfrm>
            <a:prstGeom prst="rect">
              <a:avLst/>
            </a:prstGeom>
            <a:noFill/>
          </p:spPr>
        </p:pic>
        <p:pic>
          <p:nvPicPr>
            <p:cNvPr id="25"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6012160" y="1772816"/>
              <a:ext cx="344010" cy="562745"/>
            </a:xfrm>
            <a:prstGeom prst="rect">
              <a:avLst/>
            </a:prstGeom>
            <a:noFill/>
          </p:spPr>
        </p:pic>
        <p:pic>
          <p:nvPicPr>
            <p:cNvPr id="26"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7164288" y="1772816"/>
              <a:ext cx="344010" cy="562745"/>
            </a:xfrm>
            <a:prstGeom prst="rect">
              <a:avLst/>
            </a:prstGeom>
            <a:noFill/>
          </p:spPr>
        </p:pic>
      </p:grpSp>
      <p:sp>
        <p:nvSpPr>
          <p:cNvPr id="41" name="右矢印 40"/>
          <p:cNvSpPr/>
          <p:nvPr/>
        </p:nvSpPr>
        <p:spPr>
          <a:xfrm rot="20886621">
            <a:off x="3137413" y="3179304"/>
            <a:ext cx="2501397" cy="309324"/>
          </a:xfrm>
          <a:prstGeom prst="right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右矢印 42"/>
          <p:cNvSpPr/>
          <p:nvPr/>
        </p:nvSpPr>
        <p:spPr>
          <a:xfrm rot="20468177">
            <a:off x="3110739" y="2547918"/>
            <a:ext cx="2562484" cy="295145"/>
          </a:xfrm>
          <a:prstGeom prst="right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右矢印 43"/>
          <p:cNvSpPr/>
          <p:nvPr/>
        </p:nvSpPr>
        <p:spPr>
          <a:xfrm rot="600997">
            <a:off x="3141727" y="3969327"/>
            <a:ext cx="2454832" cy="328809"/>
          </a:xfrm>
          <a:prstGeom prst="rightArrow">
            <a:avLst>
              <a:gd name="adj1" fmla="val 38970"/>
              <a:gd name="adj2" fmla="val 51978"/>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2" name="直線コネクタ 41"/>
          <p:cNvCxnSpPr/>
          <p:nvPr/>
        </p:nvCxnSpPr>
        <p:spPr>
          <a:xfrm>
            <a:off x="4283968" y="1916832"/>
            <a:ext cx="0" cy="3744416"/>
          </a:xfrm>
          <a:prstGeom prst="line">
            <a:avLst/>
          </a:prstGeom>
          <a:ln w="76200">
            <a:solidFill>
              <a:srgbClr val="002060"/>
            </a:solidFill>
            <a:prstDash val="sysDash"/>
          </a:ln>
        </p:spPr>
        <p:style>
          <a:lnRef idx="1">
            <a:schemeClr val="accent1"/>
          </a:lnRef>
          <a:fillRef idx="0">
            <a:schemeClr val="accent1"/>
          </a:fillRef>
          <a:effectRef idx="0">
            <a:schemeClr val="accent1"/>
          </a:effectRef>
          <a:fontRef idx="minor">
            <a:schemeClr val="tx1"/>
          </a:fontRef>
        </p:style>
      </p:cxnSp>
      <p:sp>
        <p:nvSpPr>
          <p:cNvPr id="46" name="角丸四角形吹き出し 45"/>
          <p:cNvSpPr/>
          <p:nvPr/>
        </p:nvSpPr>
        <p:spPr>
          <a:xfrm>
            <a:off x="179512" y="5157192"/>
            <a:ext cx="3672408" cy="792088"/>
          </a:xfrm>
          <a:prstGeom prst="wedgeRoundRectCallout">
            <a:avLst>
              <a:gd name="adj1" fmla="val 55860"/>
              <a:gd name="adj2" fmla="val -78244"/>
              <a:gd name="adj3" fmla="val 16667"/>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a:t>
            </a:r>
            <a:r>
              <a:rPr lang="ja-JP" altLang="en-US" b="1" dirty="0" smtClean="0">
                <a:solidFill>
                  <a:schemeClr val="tx1"/>
                </a:solidFill>
              </a:rPr>
              <a:t>購買意識</a:t>
            </a:r>
            <a:r>
              <a:rPr lang="ja-JP" altLang="en-US" dirty="0" smtClean="0">
                <a:solidFill>
                  <a:schemeClr val="tx1"/>
                </a:solidFill>
              </a:rPr>
              <a:t>」「</a:t>
            </a:r>
            <a:r>
              <a:rPr lang="ja-JP" altLang="en-US" b="1" dirty="0" smtClean="0">
                <a:solidFill>
                  <a:schemeClr val="tx1"/>
                </a:solidFill>
              </a:rPr>
              <a:t>再購買意欲</a:t>
            </a:r>
            <a:r>
              <a:rPr lang="ja-JP" altLang="en-US" dirty="0" smtClean="0">
                <a:solidFill>
                  <a:schemeClr val="tx1"/>
                </a:solidFill>
              </a:rPr>
              <a:t>」</a:t>
            </a:r>
            <a:endParaRPr lang="en-US" altLang="ja-JP" dirty="0" smtClean="0">
              <a:solidFill>
                <a:schemeClr val="tx1"/>
              </a:solidFill>
            </a:endParaRPr>
          </a:p>
          <a:p>
            <a:pPr algn="ctr"/>
            <a:r>
              <a:rPr lang="ja-JP" altLang="en-US" dirty="0" smtClean="0">
                <a:solidFill>
                  <a:schemeClr val="tx1"/>
                </a:solidFill>
              </a:rPr>
              <a:t>「</a:t>
            </a:r>
            <a:r>
              <a:rPr lang="ja-JP" altLang="en-US" b="1" dirty="0" smtClean="0">
                <a:solidFill>
                  <a:schemeClr val="tx1"/>
                </a:solidFill>
              </a:rPr>
              <a:t>因子１</a:t>
            </a:r>
            <a:r>
              <a:rPr lang="ja-JP" altLang="en-US" dirty="0" smtClean="0">
                <a:solidFill>
                  <a:schemeClr val="tx1"/>
                </a:solidFill>
              </a:rPr>
              <a:t>」「</a:t>
            </a:r>
            <a:r>
              <a:rPr lang="ja-JP" altLang="en-US" b="1" dirty="0" smtClean="0">
                <a:solidFill>
                  <a:schemeClr val="tx1"/>
                </a:solidFill>
              </a:rPr>
              <a:t>因子２</a:t>
            </a:r>
            <a:r>
              <a:rPr lang="ja-JP" altLang="en-US" dirty="0" smtClean="0">
                <a:solidFill>
                  <a:schemeClr val="tx1"/>
                </a:solidFill>
              </a:rPr>
              <a:t>」で分析</a:t>
            </a:r>
            <a:endParaRPr kumimoji="1" lang="ja-JP" altLang="en-US" dirty="0">
              <a:solidFill>
                <a:schemeClr val="tx1"/>
              </a:solidFill>
            </a:endParaRPr>
          </a:p>
        </p:txBody>
      </p:sp>
      <p:sp>
        <p:nvSpPr>
          <p:cNvPr id="49" name="正方形/長方形 48"/>
          <p:cNvSpPr/>
          <p:nvPr/>
        </p:nvSpPr>
        <p:spPr>
          <a:xfrm>
            <a:off x="3491880" y="1700808"/>
            <a:ext cx="1584176" cy="504056"/>
          </a:xfrm>
          <a:prstGeom prst="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クラスタ分析</a:t>
            </a:r>
            <a:endParaRPr kumimoji="1" lang="ja-JP" altLang="en-US" dirty="0">
              <a:solidFill>
                <a:schemeClr val="tx1"/>
              </a:solidFill>
            </a:endParaRPr>
          </a:p>
        </p:txBody>
      </p:sp>
      <p:sp>
        <p:nvSpPr>
          <p:cNvPr id="47" name="テキスト ボックス 46"/>
          <p:cNvSpPr txBox="1"/>
          <p:nvPr/>
        </p:nvSpPr>
        <p:spPr>
          <a:xfrm>
            <a:off x="395536" y="1196752"/>
            <a:ext cx="4824536" cy="369332"/>
          </a:xfrm>
          <a:prstGeom prst="rect">
            <a:avLst/>
          </a:prstGeom>
          <a:noFill/>
        </p:spPr>
        <p:txBody>
          <a:bodyPr wrap="square" rtlCol="0">
            <a:spAutoFit/>
          </a:bodyPr>
          <a:lstStyle/>
          <a:p>
            <a:r>
              <a:rPr kumimoji="1" lang="ja-JP" altLang="en-US" dirty="0" smtClean="0"/>
              <a:t>因子分析で出た因子によって被験者を分類する</a:t>
            </a:r>
            <a:endParaRPr kumimoji="1" lang="ja-JP" altLang="en-US" dirty="0"/>
          </a:p>
        </p:txBody>
      </p:sp>
      <p:sp>
        <p:nvSpPr>
          <p:cNvPr id="53" name="テキスト ボックス 52"/>
          <p:cNvSpPr txBox="1"/>
          <p:nvPr/>
        </p:nvSpPr>
        <p:spPr>
          <a:xfrm>
            <a:off x="107504" y="6021288"/>
            <a:ext cx="3960440" cy="307777"/>
          </a:xfrm>
          <a:prstGeom prst="rect">
            <a:avLst/>
          </a:prstGeom>
          <a:noFill/>
        </p:spPr>
        <p:txBody>
          <a:bodyPr wrap="square" rtlCol="0">
            <a:spAutoFit/>
          </a:bodyPr>
          <a:lstStyle/>
          <a:p>
            <a:r>
              <a:rPr kumimoji="1" lang="en-US" altLang="ja-JP" sz="1400" dirty="0" smtClean="0"/>
              <a:t>※</a:t>
            </a:r>
            <a:r>
              <a:rPr kumimoji="1" lang="ja-JP" altLang="en-US" sz="1400" dirty="0" smtClean="0"/>
              <a:t>因子１：社会問題意識　</a:t>
            </a:r>
            <a:r>
              <a:rPr lang="ja-JP" altLang="en-US" sz="1400" dirty="0" smtClean="0"/>
              <a:t> 因子２：コミュニティ意識</a:t>
            </a:r>
            <a:endParaRPr kumimoji="1" lang="ja-JP" altLang="en-US" sz="1400" dirty="0"/>
          </a:p>
        </p:txBody>
      </p:sp>
      <p:sp>
        <p:nvSpPr>
          <p:cNvPr id="54" name="円/楕円 53"/>
          <p:cNvSpPr/>
          <p:nvPr/>
        </p:nvSpPr>
        <p:spPr>
          <a:xfrm>
            <a:off x="7956376" y="1340768"/>
            <a:ext cx="1008112" cy="1008112"/>
          </a:xfrm>
          <a:prstGeom prst="ellipse">
            <a:avLst/>
          </a:prstGeom>
          <a:solidFill>
            <a:srgbClr val="5BD4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特徴</a:t>
            </a:r>
            <a:r>
              <a:rPr lang="en-US" altLang="ja-JP" dirty="0" smtClean="0">
                <a:solidFill>
                  <a:schemeClr val="tx1"/>
                </a:solidFill>
              </a:rPr>
              <a:t>A</a:t>
            </a:r>
            <a:endParaRPr kumimoji="1" lang="ja-JP" altLang="en-US" dirty="0">
              <a:solidFill>
                <a:schemeClr val="tx1"/>
              </a:solidFill>
            </a:endParaRPr>
          </a:p>
        </p:txBody>
      </p:sp>
      <p:sp>
        <p:nvSpPr>
          <p:cNvPr id="55" name="円/楕円 54"/>
          <p:cNvSpPr/>
          <p:nvPr/>
        </p:nvSpPr>
        <p:spPr>
          <a:xfrm>
            <a:off x="7956376" y="2636912"/>
            <a:ext cx="1008112" cy="1008112"/>
          </a:xfrm>
          <a:prstGeom prst="ellips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特徴</a:t>
            </a:r>
            <a:r>
              <a:rPr kumimoji="1" lang="en-US" altLang="ja-JP" dirty="0" smtClean="0">
                <a:solidFill>
                  <a:schemeClr val="tx1"/>
                </a:solidFill>
              </a:rPr>
              <a:t>B</a:t>
            </a:r>
            <a:endParaRPr kumimoji="1" lang="ja-JP" altLang="en-US" dirty="0">
              <a:solidFill>
                <a:schemeClr val="tx1"/>
              </a:solidFill>
            </a:endParaRPr>
          </a:p>
        </p:txBody>
      </p:sp>
      <p:sp>
        <p:nvSpPr>
          <p:cNvPr id="57" name="円/楕円 56"/>
          <p:cNvSpPr/>
          <p:nvPr/>
        </p:nvSpPr>
        <p:spPr>
          <a:xfrm>
            <a:off x="7956376" y="3933056"/>
            <a:ext cx="1008112" cy="1008112"/>
          </a:xfrm>
          <a:prstGeom prst="ellipse">
            <a:avLst/>
          </a:prstGeom>
          <a:solidFill>
            <a:srgbClr val="FF7D7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特徴</a:t>
            </a:r>
            <a:r>
              <a:rPr kumimoji="1" lang="en-US" altLang="ja-JP" dirty="0" smtClean="0">
                <a:solidFill>
                  <a:schemeClr val="tx1"/>
                </a:solidFill>
              </a:rPr>
              <a:t>C</a:t>
            </a:r>
            <a:endParaRPr kumimoji="1" lang="ja-JP" altLang="en-US" dirty="0">
              <a:solidFill>
                <a:schemeClr val="tx1"/>
              </a:solidFill>
            </a:endParaRPr>
          </a:p>
        </p:txBody>
      </p:sp>
      <p:grpSp>
        <p:nvGrpSpPr>
          <p:cNvPr id="51" name="グループ化 50"/>
          <p:cNvGrpSpPr/>
          <p:nvPr/>
        </p:nvGrpSpPr>
        <p:grpSpPr>
          <a:xfrm>
            <a:off x="5724128" y="2636912"/>
            <a:ext cx="1944216" cy="1008112"/>
            <a:chOff x="5436096" y="2636912"/>
            <a:chExt cx="1944216" cy="1008112"/>
          </a:xfrm>
        </p:grpSpPr>
        <p:grpSp>
          <p:nvGrpSpPr>
            <p:cNvPr id="17" name="グループ化 46"/>
            <p:cNvGrpSpPr/>
            <p:nvPr/>
          </p:nvGrpSpPr>
          <p:grpSpPr>
            <a:xfrm>
              <a:off x="5436096" y="2636912"/>
              <a:ext cx="1944216" cy="1008112"/>
              <a:chOff x="5796136" y="2924944"/>
              <a:chExt cx="1944216" cy="1008112"/>
            </a:xfrm>
          </p:grpSpPr>
          <p:pic>
            <p:nvPicPr>
              <p:cNvPr id="30"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6588224" y="2924944"/>
                <a:ext cx="329180" cy="538485"/>
              </a:xfrm>
              <a:prstGeom prst="rect">
                <a:avLst/>
              </a:prstGeom>
              <a:noFill/>
            </p:spPr>
          </p:pic>
          <p:pic>
            <p:nvPicPr>
              <p:cNvPr id="31"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7164288" y="2924944"/>
                <a:ext cx="344010" cy="562745"/>
              </a:xfrm>
              <a:prstGeom prst="rect">
                <a:avLst/>
              </a:prstGeom>
              <a:noFill/>
            </p:spPr>
          </p:pic>
          <p:sp>
            <p:nvSpPr>
              <p:cNvPr id="39" name="角丸四角形 38"/>
              <p:cNvSpPr/>
              <p:nvPr/>
            </p:nvSpPr>
            <p:spPr>
              <a:xfrm>
                <a:off x="5796136" y="3573016"/>
                <a:ext cx="1944216" cy="360040"/>
              </a:xfrm>
              <a:prstGeom prst="roundRect">
                <a:avLst/>
              </a:prstGeom>
              <a:noFill/>
              <a:ln w="38100">
                <a:solidFill>
                  <a:srgbClr val="FD86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クラスタ２</a:t>
                </a:r>
                <a:endParaRPr kumimoji="1" lang="ja-JP" altLang="en-US" dirty="0">
                  <a:solidFill>
                    <a:schemeClr val="tx1"/>
                  </a:solidFill>
                </a:endParaRPr>
              </a:p>
            </p:txBody>
          </p:sp>
        </p:grpSp>
        <p:pic>
          <p:nvPicPr>
            <p:cNvPr id="45"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5652120" y="2636912"/>
              <a:ext cx="344010" cy="562745"/>
            </a:xfrm>
            <a:prstGeom prst="rect">
              <a:avLst/>
            </a:prstGeom>
            <a:noFill/>
          </p:spPr>
        </p:pic>
      </p:grpSp>
      <p:grpSp>
        <p:nvGrpSpPr>
          <p:cNvPr id="56" name="グループ化 55"/>
          <p:cNvGrpSpPr/>
          <p:nvPr/>
        </p:nvGrpSpPr>
        <p:grpSpPr>
          <a:xfrm>
            <a:off x="5724128" y="3933056"/>
            <a:ext cx="1944216" cy="1008112"/>
            <a:chOff x="5148064" y="4077072"/>
            <a:chExt cx="1944216" cy="1008112"/>
          </a:xfrm>
        </p:grpSpPr>
        <p:grpSp>
          <p:nvGrpSpPr>
            <p:cNvPr id="18" name="グループ化 47"/>
            <p:cNvGrpSpPr/>
            <p:nvPr/>
          </p:nvGrpSpPr>
          <p:grpSpPr>
            <a:xfrm>
              <a:off x="5148064" y="4077072"/>
              <a:ext cx="1944216" cy="1008112"/>
              <a:chOff x="5220072" y="4077072"/>
              <a:chExt cx="1944216" cy="1008112"/>
            </a:xfrm>
          </p:grpSpPr>
          <p:pic>
            <p:nvPicPr>
              <p:cNvPr id="34"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6012160" y="4077072"/>
                <a:ext cx="344010" cy="562745"/>
              </a:xfrm>
              <a:prstGeom prst="rect">
                <a:avLst/>
              </a:prstGeom>
              <a:noFill/>
            </p:spPr>
          </p:pic>
          <p:pic>
            <p:nvPicPr>
              <p:cNvPr id="35"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5436096" y="4077072"/>
                <a:ext cx="329180" cy="538485"/>
              </a:xfrm>
              <a:prstGeom prst="rect">
                <a:avLst/>
              </a:prstGeom>
              <a:noFill/>
            </p:spPr>
          </p:pic>
          <p:sp>
            <p:nvSpPr>
              <p:cNvPr id="40" name="角丸四角形 39"/>
              <p:cNvSpPr/>
              <p:nvPr/>
            </p:nvSpPr>
            <p:spPr>
              <a:xfrm>
                <a:off x="5220072" y="4725144"/>
                <a:ext cx="1944216" cy="360040"/>
              </a:xfrm>
              <a:prstGeom prst="roundRect">
                <a:avLst/>
              </a:prstGeom>
              <a:noFill/>
              <a:ln w="38100">
                <a:solidFill>
                  <a:srgbClr val="FF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クラスタ３</a:t>
                </a:r>
                <a:endParaRPr kumimoji="1" lang="ja-JP" altLang="en-US" dirty="0">
                  <a:solidFill>
                    <a:schemeClr val="tx1"/>
                  </a:solidFill>
                </a:endParaRPr>
              </a:p>
            </p:txBody>
          </p:sp>
        </p:grpSp>
        <p:pic>
          <p:nvPicPr>
            <p:cNvPr id="52"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6516216" y="4077072"/>
              <a:ext cx="329180" cy="538485"/>
            </a:xfrm>
            <a:prstGeom prst="rect">
              <a:avLst/>
            </a:prstGeom>
            <a:noFill/>
          </p:spPr>
        </p:pic>
      </p:grpSp>
      <p:grpSp>
        <p:nvGrpSpPr>
          <p:cNvPr id="62" name="グループ化 61"/>
          <p:cNvGrpSpPr/>
          <p:nvPr/>
        </p:nvGrpSpPr>
        <p:grpSpPr>
          <a:xfrm>
            <a:off x="5724128" y="5229200"/>
            <a:ext cx="1944216" cy="1008112"/>
            <a:chOff x="5508104" y="5013176"/>
            <a:chExt cx="1944216" cy="1008112"/>
          </a:xfrm>
        </p:grpSpPr>
        <p:pic>
          <p:nvPicPr>
            <p:cNvPr id="58"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6300192" y="5013176"/>
              <a:ext cx="329180" cy="538485"/>
            </a:xfrm>
            <a:prstGeom prst="rect">
              <a:avLst/>
            </a:prstGeom>
            <a:noFill/>
          </p:spPr>
        </p:pic>
        <p:pic>
          <p:nvPicPr>
            <p:cNvPr id="59"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6876256" y="5013176"/>
              <a:ext cx="329180" cy="538485"/>
            </a:xfrm>
            <a:prstGeom prst="rect">
              <a:avLst/>
            </a:prstGeom>
            <a:noFill/>
          </p:spPr>
        </p:pic>
        <p:pic>
          <p:nvPicPr>
            <p:cNvPr id="60"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5724128" y="5013176"/>
              <a:ext cx="329180" cy="538485"/>
            </a:xfrm>
            <a:prstGeom prst="rect">
              <a:avLst/>
            </a:prstGeom>
            <a:noFill/>
          </p:spPr>
        </p:pic>
        <p:sp>
          <p:nvSpPr>
            <p:cNvPr id="61" name="角丸四角形 60"/>
            <p:cNvSpPr/>
            <p:nvPr/>
          </p:nvSpPr>
          <p:spPr>
            <a:xfrm>
              <a:off x="5508104" y="5661248"/>
              <a:ext cx="1944216" cy="360040"/>
            </a:xfrm>
            <a:prstGeom prst="roundRect">
              <a:avLst/>
            </a:prstGeom>
            <a:noFill/>
            <a:ln w="381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クラスタ４</a:t>
              </a:r>
              <a:endParaRPr kumimoji="1" lang="ja-JP" altLang="en-US" dirty="0">
                <a:solidFill>
                  <a:schemeClr val="tx1"/>
                </a:solidFill>
              </a:endParaRPr>
            </a:p>
          </p:txBody>
        </p:sp>
      </p:grpSp>
      <p:sp>
        <p:nvSpPr>
          <p:cNvPr id="66" name="円/楕円 65"/>
          <p:cNvSpPr/>
          <p:nvPr/>
        </p:nvSpPr>
        <p:spPr>
          <a:xfrm>
            <a:off x="7956376" y="5229200"/>
            <a:ext cx="1008112" cy="1008112"/>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特徴</a:t>
            </a:r>
            <a:r>
              <a:rPr lang="en-US" altLang="ja-JP" dirty="0" smtClean="0">
                <a:solidFill>
                  <a:schemeClr val="tx1"/>
                </a:solidFill>
              </a:rPr>
              <a:t>D</a:t>
            </a:r>
            <a:endParaRPr kumimoji="1" lang="ja-JP" altLang="en-US" dirty="0">
              <a:solidFill>
                <a:schemeClr val="tx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barn(inHorizontal)">
                                      <p:cBhvr>
                                        <p:cTn id="7" dur="500"/>
                                        <p:tgtEl>
                                          <p:spTgt spid="49"/>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strips(downLeft)">
                                      <p:cBhvr>
                                        <p:cTn id="11" dur="500"/>
                                        <p:tgtEl>
                                          <p:spTgt spid="42"/>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strips(downLeft)">
                                      <p:cBhvr>
                                        <p:cTn id="15" dur="500"/>
                                        <p:tgtEl>
                                          <p:spTgt spid="4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3" fill="hold" grpId="0" nodeType="click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strips(upRight)">
                                      <p:cBhvr>
                                        <p:cTn id="20" dur="500"/>
                                        <p:tgtEl>
                                          <p:spTgt spid="53"/>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3" fill="hold" grpId="0" nodeType="click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strips(upRight)">
                                      <p:cBhvr>
                                        <p:cTn id="25" dur="500"/>
                                        <p:tgtEl>
                                          <p:spTgt spid="43"/>
                                        </p:tgtEl>
                                      </p:cBhvr>
                                    </p:animEffect>
                                  </p:childTnLst>
                                </p:cTn>
                              </p:par>
                            </p:childTnLst>
                          </p:cTn>
                        </p:par>
                        <p:par>
                          <p:cTn id="26" fill="hold">
                            <p:stCondLst>
                              <p:cond delay="500"/>
                            </p:stCondLst>
                            <p:childTnLst>
                              <p:par>
                                <p:cTn id="27" presetID="16" presetClass="entr" presetSubtype="2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inHorizontal)">
                                      <p:cBhvr>
                                        <p:cTn id="29" dur="500"/>
                                        <p:tgtEl>
                                          <p:spTgt spid="4"/>
                                        </p:tgtEl>
                                      </p:cBhvr>
                                    </p:animEffect>
                                  </p:childTnLst>
                                </p:cTn>
                              </p:par>
                            </p:childTnLst>
                          </p:cTn>
                        </p:par>
                        <p:par>
                          <p:cTn id="30" fill="hold">
                            <p:stCondLst>
                              <p:cond delay="1000"/>
                            </p:stCondLst>
                            <p:childTnLst>
                              <p:par>
                                <p:cTn id="31" presetID="18" presetClass="entr" presetSubtype="3" fill="hold" grpId="0"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strips(upRight)">
                                      <p:cBhvr>
                                        <p:cTn id="33" dur="500"/>
                                        <p:tgtEl>
                                          <p:spTgt spid="54"/>
                                        </p:tgtEl>
                                      </p:cBhvr>
                                    </p:animEffect>
                                  </p:childTnLst>
                                </p:cTn>
                              </p:par>
                            </p:childTnLst>
                          </p:cTn>
                        </p:par>
                      </p:childTnLst>
                    </p:cTn>
                  </p:par>
                  <p:par>
                    <p:cTn id="34" fill="hold">
                      <p:stCondLst>
                        <p:cond delay="indefinite"/>
                      </p:stCondLst>
                      <p:childTnLst>
                        <p:par>
                          <p:cTn id="35" fill="hold">
                            <p:stCondLst>
                              <p:cond delay="0"/>
                            </p:stCondLst>
                            <p:childTnLst>
                              <p:par>
                                <p:cTn id="36" presetID="18" presetClass="entr" presetSubtype="3" fill="hold" grpId="0" nodeType="click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strips(upRight)">
                                      <p:cBhvr>
                                        <p:cTn id="38" dur="500"/>
                                        <p:tgtEl>
                                          <p:spTgt spid="41"/>
                                        </p:tgtEl>
                                      </p:cBhvr>
                                    </p:animEffect>
                                  </p:childTnLst>
                                </p:cTn>
                              </p:par>
                            </p:childTnLst>
                          </p:cTn>
                        </p:par>
                        <p:par>
                          <p:cTn id="39" fill="hold">
                            <p:stCondLst>
                              <p:cond delay="500"/>
                            </p:stCondLst>
                            <p:childTnLst>
                              <p:par>
                                <p:cTn id="40" presetID="16" presetClass="entr" presetSubtype="26"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barn(inHorizontal)">
                                      <p:cBhvr>
                                        <p:cTn id="42" dur="500"/>
                                        <p:tgtEl>
                                          <p:spTgt spid="51"/>
                                        </p:tgtEl>
                                      </p:cBhvr>
                                    </p:animEffect>
                                  </p:childTnLst>
                                </p:cTn>
                              </p:par>
                            </p:childTnLst>
                          </p:cTn>
                        </p:par>
                        <p:par>
                          <p:cTn id="43" fill="hold">
                            <p:stCondLst>
                              <p:cond delay="1000"/>
                            </p:stCondLst>
                            <p:childTnLst>
                              <p:par>
                                <p:cTn id="44" presetID="18" presetClass="entr" presetSubtype="3"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strips(upRight)">
                                      <p:cBhvr>
                                        <p:cTn id="46" dur="500"/>
                                        <p:tgtEl>
                                          <p:spTgt spid="55"/>
                                        </p:tgtEl>
                                      </p:cBhvr>
                                    </p:animEffect>
                                  </p:childTnLst>
                                </p:cTn>
                              </p:par>
                            </p:childTnLst>
                          </p:cTn>
                        </p:par>
                      </p:childTnLst>
                    </p:cTn>
                  </p:par>
                  <p:par>
                    <p:cTn id="47" fill="hold">
                      <p:stCondLst>
                        <p:cond delay="indefinite"/>
                      </p:stCondLst>
                      <p:childTnLst>
                        <p:par>
                          <p:cTn id="48" fill="hold">
                            <p:stCondLst>
                              <p:cond delay="0"/>
                            </p:stCondLst>
                            <p:childTnLst>
                              <p:par>
                                <p:cTn id="49" presetID="18" presetClass="entr" presetSubtype="6" fill="hold" grpId="0" nodeType="click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strips(downRight)">
                                      <p:cBhvr>
                                        <p:cTn id="51" dur="500"/>
                                        <p:tgtEl>
                                          <p:spTgt spid="44"/>
                                        </p:tgtEl>
                                      </p:cBhvr>
                                    </p:animEffect>
                                  </p:childTnLst>
                                </p:cTn>
                              </p:par>
                            </p:childTnLst>
                          </p:cTn>
                        </p:par>
                        <p:par>
                          <p:cTn id="52" fill="hold">
                            <p:stCondLst>
                              <p:cond delay="500"/>
                            </p:stCondLst>
                            <p:childTnLst>
                              <p:par>
                                <p:cTn id="53" presetID="16" presetClass="entr" presetSubtype="26" fill="hold"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barn(inHorizontal)">
                                      <p:cBhvr>
                                        <p:cTn id="55" dur="500"/>
                                        <p:tgtEl>
                                          <p:spTgt spid="56"/>
                                        </p:tgtEl>
                                      </p:cBhvr>
                                    </p:animEffect>
                                  </p:childTnLst>
                                </p:cTn>
                              </p:par>
                            </p:childTnLst>
                          </p:cTn>
                        </p:par>
                        <p:par>
                          <p:cTn id="56" fill="hold">
                            <p:stCondLst>
                              <p:cond delay="1000"/>
                            </p:stCondLst>
                            <p:childTnLst>
                              <p:par>
                                <p:cTn id="57" presetID="18" presetClass="entr" presetSubtype="3"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strips(upRight)">
                                      <p:cBhvr>
                                        <p:cTn id="59" dur="500"/>
                                        <p:tgtEl>
                                          <p:spTgt spid="57"/>
                                        </p:tgtEl>
                                      </p:cBhvr>
                                    </p:animEffect>
                                  </p:childTnLst>
                                </p:cTn>
                              </p:par>
                            </p:childTnLst>
                          </p:cTn>
                        </p:par>
                      </p:childTnLst>
                    </p:cTn>
                  </p:par>
                  <p:par>
                    <p:cTn id="60" fill="hold">
                      <p:stCondLst>
                        <p:cond delay="indefinite"/>
                      </p:stCondLst>
                      <p:childTnLst>
                        <p:par>
                          <p:cTn id="61" fill="hold">
                            <p:stCondLst>
                              <p:cond delay="0"/>
                            </p:stCondLst>
                            <p:childTnLst>
                              <p:par>
                                <p:cTn id="62" presetID="18" presetClass="entr" presetSubtype="6" fill="hold" grpId="0" nodeType="click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strips(downRight)">
                                      <p:cBhvr>
                                        <p:cTn id="64" dur="500"/>
                                        <p:tgtEl>
                                          <p:spTgt spid="64"/>
                                        </p:tgtEl>
                                      </p:cBhvr>
                                    </p:animEffect>
                                  </p:childTnLst>
                                </p:cTn>
                              </p:par>
                            </p:childTnLst>
                          </p:cTn>
                        </p:par>
                        <p:par>
                          <p:cTn id="65" fill="hold">
                            <p:stCondLst>
                              <p:cond delay="500"/>
                            </p:stCondLst>
                            <p:childTnLst>
                              <p:par>
                                <p:cTn id="66" presetID="16" presetClass="entr" presetSubtype="26" fill="hold"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barn(inHorizontal)">
                                      <p:cBhvr>
                                        <p:cTn id="68" dur="500"/>
                                        <p:tgtEl>
                                          <p:spTgt spid="62"/>
                                        </p:tgtEl>
                                      </p:cBhvr>
                                    </p:animEffect>
                                  </p:childTnLst>
                                </p:cTn>
                              </p:par>
                            </p:childTnLst>
                          </p:cTn>
                        </p:par>
                        <p:par>
                          <p:cTn id="69" fill="hold">
                            <p:stCondLst>
                              <p:cond delay="1000"/>
                            </p:stCondLst>
                            <p:childTnLst>
                              <p:par>
                                <p:cTn id="70" presetID="18" presetClass="entr" presetSubtype="3" fill="hold" grpId="0" nodeType="after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strips(upRight)">
                                      <p:cBhvr>
                                        <p:cTn id="7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41" grpId="0" animBg="1"/>
      <p:bldP spid="43" grpId="0" animBg="1"/>
      <p:bldP spid="44" grpId="0" animBg="1"/>
      <p:bldP spid="46" grpId="0" animBg="1"/>
      <p:bldP spid="49" grpId="0" animBg="1"/>
      <p:bldP spid="53" grpId="0"/>
      <p:bldP spid="54" grpId="0" animBg="1"/>
      <p:bldP spid="55" grpId="0" animBg="1"/>
      <p:bldP spid="57" grpId="0" animBg="1"/>
      <p:bldP spid="6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クラスタ分析（２）</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39</a:t>
            </a:fld>
            <a:endParaRPr kumimoji="1" lang="ja-JP" altLang="en-US" dirty="0"/>
          </a:p>
        </p:txBody>
      </p:sp>
      <p:sp>
        <p:nvSpPr>
          <p:cNvPr id="5" name="テキスト ボックス 4"/>
          <p:cNvSpPr txBox="1"/>
          <p:nvPr/>
        </p:nvSpPr>
        <p:spPr>
          <a:xfrm>
            <a:off x="4427984" y="548680"/>
            <a:ext cx="936104" cy="461665"/>
          </a:xfrm>
          <a:prstGeom prst="rect">
            <a:avLst/>
          </a:prstGeom>
          <a:noFill/>
        </p:spPr>
        <p:txBody>
          <a:bodyPr wrap="square" rtlCol="0">
            <a:spAutoFit/>
          </a:bodyPr>
          <a:lstStyle/>
          <a:p>
            <a:r>
              <a:rPr kumimoji="1" lang="ja-JP" altLang="en-US" sz="2400" dirty="0" smtClean="0"/>
              <a:t>結果</a:t>
            </a:r>
            <a:endParaRPr kumimoji="1" lang="ja-JP" altLang="en-US" sz="2400" dirty="0"/>
          </a:p>
        </p:txBody>
      </p:sp>
      <p:grpSp>
        <p:nvGrpSpPr>
          <p:cNvPr id="6" name="グループ化 5"/>
          <p:cNvGrpSpPr/>
          <p:nvPr/>
        </p:nvGrpSpPr>
        <p:grpSpPr>
          <a:xfrm>
            <a:off x="6948264" y="1772816"/>
            <a:ext cx="1800200" cy="1152128"/>
            <a:chOff x="467544" y="4725144"/>
            <a:chExt cx="1800200" cy="1152128"/>
          </a:xfrm>
        </p:grpSpPr>
        <p:grpSp>
          <p:nvGrpSpPr>
            <p:cNvPr id="7" name="グループ化 10"/>
            <p:cNvGrpSpPr/>
            <p:nvPr/>
          </p:nvGrpSpPr>
          <p:grpSpPr>
            <a:xfrm>
              <a:off x="683568" y="5157192"/>
              <a:ext cx="1337292" cy="538485"/>
              <a:chOff x="3347864" y="2060848"/>
              <a:chExt cx="1337292" cy="538485"/>
            </a:xfrm>
          </p:grpSpPr>
          <p:pic>
            <p:nvPicPr>
              <p:cNvPr id="10"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3347864" y="2060848"/>
                <a:ext cx="329180" cy="538485"/>
              </a:xfrm>
              <a:prstGeom prst="rect">
                <a:avLst/>
              </a:prstGeom>
              <a:noFill/>
            </p:spPr>
          </p:pic>
          <p:pic>
            <p:nvPicPr>
              <p:cNvPr id="11"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3851920" y="2060848"/>
                <a:ext cx="329180" cy="538485"/>
              </a:xfrm>
              <a:prstGeom prst="rect">
                <a:avLst/>
              </a:prstGeom>
              <a:noFill/>
            </p:spPr>
          </p:pic>
          <p:pic>
            <p:nvPicPr>
              <p:cNvPr id="12"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4355976" y="2060848"/>
                <a:ext cx="329180" cy="538485"/>
              </a:xfrm>
              <a:prstGeom prst="rect">
                <a:avLst/>
              </a:prstGeom>
              <a:noFill/>
            </p:spPr>
          </p:pic>
        </p:grpSp>
        <p:sp>
          <p:nvSpPr>
            <p:cNvPr id="8" name="正方形/長方形 7"/>
            <p:cNvSpPr/>
            <p:nvPr/>
          </p:nvSpPr>
          <p:spPr>
            <a:xfrm>
              <a:off x="802063" y="4787860"/>
              <a:ext cx="1098378" cy="369332"/>
            </a:xfrm>
            <a:prstGeom prst="rect">
              <a:avLst/>
            </a:prstGeom>
          </p:spPr>
          <p:txBody>
            <a:bodyPr wrap="none">
              <a:spAutoFit/>
            </a:bodyPr>
            <a:lstStyle/>
            <a:p>
              <a:pPr algn="ctr"/>
              <a:r>
                <a:rPr lang="ja-JP" altLang="en-US" dirty="0" smtClean="0"/>
                <a:t>クラスタ４</a:t>
              </a:r>
              <a:endParaRPr lang="en-US" altLang="ja-JP" dirty="0" smtClean="0"/>
            </a:p>
          </p:txBody>
        </p:sp>
        <p:sp>
          <p:nvSpPr>
            <p:cNvPr id="9" name="角丸四角形 8"/>
            <p:cNvSpPr/>
            <p:nvPr/>
          </p:nvSpPr>
          <p:spPr>
            <a:xfrm>
              <a:off x="467544" y="4725144"/>
              <a:ext cx="1800200" cy="1152128"/>
            </a:xfrm>
            <a:prstGeom prst="roundRect">
              <a:avLst/>
            </a:prstGeom>
            <a:noFill/>
            <a:ln w="57150">
              <a:solidFill>
                <a:srgbClr val="09FF0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 name="グループ化 12"/>
          <p:cNvGrpSpPr/>
          <p:nvPr/>
        </p:nvGrpSpPr>
        <p:grpSpPr>
          <a:xfrm>
            <a:off x="4788024" y="1772816"/>
            <a:ext cx="1800200" cy="1152128"/>
            <a:chOff x="2639785" y="4725144"/>
            <a:chExt cx="1800200" cy="1152128"/>
          </a:xfrm>
        </p:grpSpPr>
        <p:grpSp>
          <p:nvGrpSpPr>
            <p:cNvPr id="14" name="グループ化 15"/>
            <p:cNvGrpSpPr/>
            <p:nvPr/>
          </p:nvGrpSpPr>
          <p:grpSpPr>
            <a:xfrm>
              <a:off x="2870381" y="5170511"/>
              <a:ext cx="1281572" cy="562745"/>
              <a:chOff x="3347864" y="3068960"/>
              <a:chExt cx="1337292" cy="562745"/>
            </a:xfrm>
          </p:grpSpPr>
          <p:pic>
            <p:nvPicPr>
              <p:cNvPr id="17"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3851920" y="3068960"/>
                <a:ext cx="344010" cy="562745"/>
              </a:xfrm>
              <a:prstGeom prst="rect">
                <a:avLst/>
              </a:prstGeom>
              <a:noFill/>
            </p:spPr>
          </p:pic>
          <p:pic>
            <p:nvPicPr>
              <p:cNvPr id="18"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4355976" y="3068960"/>
                <a:ext cx="329180" cy="538485"/>
              </a:xfrm>
              <a:prstGeom prst="rect">
                <a:avLst/>
              </a:prstGeom>
              <a:noFill/>
            </p:spPr>
          </p:pic>
          <p:pic>
            <p:nvPicPr>
              <p:cNvPr id="19"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3347864" y="3068960"/>
                <a:ext cx="329180" cy="538485"/>
              </a:xfrm>
              <a:prstGeom prst="rect">
                <a:avLst/>
              </a:prstGeom>
              <a:noFill/>
            </p:spPr>
          </p:pic>
        </p:grpSp>
        <p:sp>
          <p:nvSpPr>
            <p:cNvPr id="15" name="正方形/長方形 14"/>
            <p:cNvSpPr/>
            <p:nvPr/>
          </p:nvSpPr>
          <p:spPr>
            <a:xfrm>
              <a:off x="2927817" y="4797152"/>
              <a:ext cx="1152128" cy="369332"/>
            </a:xfrm>
            <a:prstGeom prst="rect">
              <a:avLst/>
            </a:prstGeom>
          </p:spPr>
          <p:txBody>
            <a:bodyPr wrap="square">
              <a:spAutoFit/>
            </a:bodyPr>
            <a:lstStyle/>
            <a:p>
              <a:pPr algn="ctr"/>
              <a:r>
                <a:rPr lang="ja-JP" altLang="en-US" dirty="0" smtClean="0"/>
                <a:t>クラスタ３</a:t>
              </a:r>
              <a:endParaRPr lang="en-US" altLang="ja-JP" dirty="0" smtClean="0"/>
            </a:p>
          </p:txBody>
        </p:sp>
        <p:sp>
          <p:nvSpPr>
            <p:cNvPr id="16" name="角丸四角形 15"/>
            <p:cNvSpPr/>
            <p:nvPr/>
          </p:nvSpPr>
          <p:spPr>
            <a:xfrm>
              <a:off x="2639785" y="4725144"/>
              <a:ext cx="1800200" cy="1152128"/>
            </a:xfrm>
            <a:prstGeom prst="roundRect">
              <a:avLst/>
            </a:prstGeom>
            <a:noFill/>
            <a:ln w="57150">
              <a:solidFill>
                <a:srgbClr val="FF7D7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0" name="グループ化 19"/>
          <p:cNvGrpSpPr/>
          <p:nvPr/>
        </p:nvGrpSpPr>
        <p:grpSpPr>
          <a:xfrm>
            <a:off x="2627784" y="1772816"/>
            <a:ext cx="1800200" cy="1152128"/>
            <a:chOff x="4716016" y="4725144"/>
            <a:chExt cx="1800200" cy="1152128"/>
          </a:xfrm>
        </p:grpSpPr>
        <p:grpSp>
          <p:nvGrpSpPr>
            <p:cNvPr id="21" name="グループ化 5"/>
            <p:cNvGrpSpPr/>
            <p:nvPr/>
          </p:nvGrpSpPr>
          <p:grpSpPr>
            <a:xfrm>
              <a:off x="4932040" y="5157192"/>
              <a:ext cx="1352122" cy="562745"/>
              <a:chOff x="3347864" y="4437112"/>
              <a:chExt cx="1352122" cy="562745"/>
            </a:xfrm>
          </p:grpSpPr>
          <p:pic>
            <p:nvPicPr>
              <p:cNvPr id="24"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4355976" y="4437112"/>
                <a:ext cx="344010" cy="562745"/>
              </a:xfrm>
              <a:prstGeom prst="rect">
                <a:avLst/>
              </a:prstGeom>
              <a:noFill/>
            </p:spPr>
          </p:pic>
          <p:pic>
            <p:nvPicPr>
              <p:cNvPr id="25"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3347864" y="4437112"/>
                <a:ext cx="344010" cy="562745"/>
              </a:xfrm>
              <a:prstGeom prst="rect">
                <a:avLst/>
              </a:prstGeom>
              <a:noFill/>
            </p:spPr>
          </p:pic>
          <p:pic>
            <p:nvPicPr>
              <p:cNvPr id="26"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3851920" y="4437112"/>
                <a:ext cx="329180" cy="538485"/>
              </a:xfrm>
              <a:prstGeom prst="rect">
                <a:avLst/>
              </a:prstGeom>
              <a:noFill/>
            </p:spPr>
          </p:pic>
        </p:grpSp>
        <p:sp>
          <p:nvSpPr>
            <p:cNvPr id="22" name="正方形/長方形 21"/>
            <p:cNvSpPr/>
            <p:nvPr/>
          </p:nvSpPr>
          <p:spPr>
            <a:xfrm>
              <a:off x="5076056" y="4797152"/>
              <a:ext cx="1098378" cy="369332"/>
            </a:xfrm>
            <a:prstGeom prst="rect">
              <a:avLst/>
            </a:prstGeom>
          </p:spPr>
          <p:txBody>
            <a:bodyPr wrap="none">
              <a:spAutoFit/>
            </a:bodyPr>
            <a:lstStyle/>
            <a:p>
              <a:pPr algn="ctr"/>
              <a:r>
                <a:rPr lang="ja-JP" altLang="en-US" dirty="0" smtClean="0"/>
                <a:t>クラスタ２</a:t>
              </a:r>
              <a:endParaRPr lang="en-US" altLang="ja-JP" dirty="0" smtClean="0"/>
            </a:p>
          </p:txBody>
        </p:sp>
        <p:sp>
          <p:nvSpPr>
            <p:cNvPr id="23" name="角丸四角形 22"/>
            <p:cNvSpPr/>
            <p:nvPr/>
          </p:nvSpPr>
          <p:spPr>
            <a:xfrm>
              <a:off x="4716016" y="4725144"/>
              <a:ext cx="1800200" cy="1152128"/>
            </a:xfrm>
            <a:prstGeom prst="roundRect">
              <a:avLst/>
            </a:prstGeom>
            <a:noFill/>
            <a:ln w="57150">
              <a:solidFill>
                <a:srgbClr val="FD860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7" name="グループ化 26"/>
          <p:cNvGrpSpPr/>
          <p:nvPr/>
        </p:nvGrpSpPr>
        <p:grpSpPr>
          <a:xfrm>
            <a:off x="467544" y="1772816"/>
            <a:ext cx="1800200" cy="1152128"/>
            <a:chOff x="6876256" y="4725144"/>
            <a:chExt cx="1800200" cy="1152128"/>
          </a:xfrm>
        </p:grpSpPr>
        <p:grpSp>
          <p:nvGrpSpPr>
            <p:cNvPr id="28" name="グループ化 29"/>
            <p:cNvGrpSpPr/>
            <p:nvPr/>
          </p:nvGrpSpPr>
          <p:grpSpPr>
            <a:xfrm>
              <a:off x="7092280" y="5157192"/>
              <a:ext cx="1352122" cy="562745"/>
              <a:chOff x="3563888" y="4437112"/>
              <a:chExt cx="1352122" cy="562745"/>
            </a:xfrm>
          </p:grpSpPr>
          <p:pic>
            <p:nvPicPr>
              <p:cNvPr id="31"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4572000" y="4437112"/>
                <a:ext cx="344010" cy="562745"/>
              </a:xfrm>
              <a:prstGeom prst="rect">
                <a:avLst/>
              </a:prstGeom>
              <a:noFill/>
            </p:spPr>
          </p:pic>
          <p:pic>
            <p:nvPicPr>
              <p:cNvPr id="32"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4067944" y="4437112"/>
                <a:ext cx="344010" cy="562745"/>
              </a:xfrm>
              <a:prstGeom prst="rect">
                <a:avLst/>
              </a:prstGeom>
              <a:noFill/>
            </p:spPr>
          </p:pic>
          <p:pic>
            <p:nvPicPr>
              <p:cNvPr id="33" name="Picture 2" descr="C:\Documents and Settings\関根　裕司\デスクトップ\mark05\mark05_3.wmf"/>
              <p:cNvPicPr>
                <a:picLocks noChangeAspect="1" noChangeArrowheads="1"/>
              </p:cNvPicPr>
              <p:nvPr/>
            </p:nvPicPr>
            <p:blipFill>
              <a:blip r:embed="rId3" cstate="print"/>
              <a:srcRect/>
              <a:stretch>
                <a:fillRect/>
              </a:stretch>
            </p:blipFill>
            <p:spPr bwMode="auto">
              <a:xfrm>
                <a:off x="3563888" y="4437112"/>
                <a:ext cx="344010" cy="562745"/>
              </a:xfrm>
              <a:prstGeom prst="rect">
                <a:avLst/>
              </a:prstGeom>
              <a:noFill/>
            </p:spPr>
          </p:pic>
        </p:grpSp>
        <p:sp>
          <p:nvSpPr>
            <p:cNvPr id="29" name="正方形/長方形 28"/>
            <p:cNvSpPr/>
            <p:nvPr/>
          </p:nvSpPr>
          <p:spPr>
            <a:xfrm>
              <a:off x="7236296" y="4797152"/>
              <a:ext cx="1098378" cy="369332"/>
            </a:xfrm>
            <a:prstGeom prst="rect">
              <a:avLst/>
            </a:prstGeom>
          </p:spPr>
          <p:txBody>
            <a:bodyPr wrap="none">
              <a:spAutoFit/>
            </a:bodyPr>
            <a:lstStyle/>
            <a:p>
              <a:pPr algn="ctr"/>
              <a:r>
                <a:rPr lang="ja-JP" altLang="en-US" dirty="0" smtClean="0"/>
                <a:t>クラスタ１</a:t>
              </a:r>
              <a:endParaRPr lang="en-US" altLang="ja-JP" dirty="0" smtClean="0"/>
            </a:p>
          </p:txBody>
        </p:sp>
        <p:sp>
          <p:nvSpPr>
            <p:cNvPr id="30" name="角丸四角形 29"/>
            <p:cNvSpPr/>
            <p:nvPr/>
          </p:nvSpPr>
          <p:spPr>
            <a:xfrm>
              <a:off x="6876256" y="4725144"/>
              <a:ext cx="1800200" cy="1152128"/>
            </a:xfrm>
            <a:prstGeom prst="roundRect">
              <a:avLst/>
            </a:prstGeom>
            <a:noFill/>
            <a:ln w="571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4" name="テキスト ボックス 33"/>
          <p:cNvSpPr txBox="1"/>
          <p:nvPr/>
        </p:nvSpPr>
        <p:spPr>
          <a:xfrm>
            <a:off x="323528" y="3068960"/>
            <a:ext cx="2016224" cy="2677656"/>
          </a:xfrm>
          <a:prstGeom prst="rect">
            <a:avLst/>
          </a:prstGeom>
          <a:noFill/>
        </p:spPr>
        <p:txBody>
          <a:bodyPr wrap="square" rtlCol="0">
            <a:spAutoFit/>
          </a:bodyPr>
          <a:lstStyle/>
          <a:p>
            <a:pPr algn="ctr"/>
            <a:r>
              <a:rPr kumimoji="1" lang="ja-JP" altLang="en-US" dirty="0" smtClean="0"/>
              <a:t>購買意識</a:t>
            </a:r>
            <a:endParaRPr kumimoji="1" lang="en-US" altLang="ja-JP" dirty="0" smtClean="0"/>
          </a:p>
          <a:p>
            <a:pPr algn="ctr"/>
            <a:r>
              <a:rPr kumimoji="1" lang="en-US" altLang="ja-JP" sz="2400" dirty="0" smtClean="0"/>
              <a:t>2.47</a:t>
            </a:r>
          </a:p>
          <a:p>
            <a:pPr algn="ctr"/>
            <a:r>
              <a:rPr lang="ja-JP" altLang="en-US" dirty="0" smtClean="0"/>
              <a:t>再購買意欲</a:t>
            </a:r>
            <a:endParaRPr lang="en-US" altLang="ja-JP" dirty="0" smtClean="0"/>
          </a:p>
          <a:p>
            <a:pPr algn="ctr"/>
            <a:r>
              <a:rPr lang="en-US" altLang="ja-JP" sz="2400" dirty="0" smtClean="0">
                <a:solidFill>
                  <a:srgbClr val="0000CC"/>
                </a:solidFill>
              </a:rPr>
              <a:t>1.66</a:t>
            </a:r>
          </a:p>
          <a:p>
            <a:pPr algn="ctr"/>
            <a:r>
              <a:rPr lang="ja-JP" altLang="en-US" dirty="0" smtClean="0"/>
              <a:t>社会問題意識</a:t>
            </a:r>
            <a:endParaRPr lang="en-US" altLang="ja-JP" dirty="0" smtClean="0"/>
          </a:p>
          <a:p>
            <a:pPr algn="ctr"/>
            <a:r>
              <a:rPr lang="en-US" altLang="ja-JP" sz="2400" dirty="0" smtClean="0">
                <a:solidFill>
                  <a:srgbClr val="0000CC"/>
                </a:solidFill>
              </a:rPr>
              <a:t>-.972</a:t>
            </a:r>
          </a:p>
          <a:p>
            <a:pPr algn="ctr"/>
            <a:r>
              <a:rPr kumimoji="1" lang="ja-JP" altLang="en-US" dirty="0" smtClean="0"/>
              <a:t>コミュニティ意識</a:t>
            </a:r>
            <a:endParaRPr lang="en-US" altLang="ja-JP" dirty="0" smtClean="0"/>
          </a:p>
          <a:p>
            <a:pPr algn="ctr"/>
            <a:r>
              <a:rPr lang="en-US" altLang="ja-JP" sz="2400" dirty="0" smtClean="0">
                <a:solidFill>
                  <a:srgbClr val="0000CC"/>
                </a:solidFill>
              </a:rPr>
              <a:t>-.828</a:t>
            </a:r>
            <a:endParaRPr kumimoji="1" lang="ja-JP" altLang="en-US" sz="3200" dirty="0">
              <a:solidFill>
                <a:srgbClr val="0000CC"/>
              </a:solidFill>
            </a:endParaRPr>
          </a:p>
        </p:txBody>
      </p:sp>
      <p:sp>
        <p:nvSpPr>
          <p:cNvPr id="39" name="テキスト ボックス 38"/>
          <p:cNvSpPr txBox="1"/>
          <p:nvPr/>
        </p:nvSpPr>
        <p:spPr>
          <a:xfrm>
            <a:off x="4788024" y="3068960"/>
            <a:ext cx="1800200" cy="2677656"/>
          </a:xfrm>
          <a:prstGeom prst="rect">
            <a:avLst/>
          </a:prstGeom>
          <a:noFill/>
        </p:spPr>
        <p:txBody>
          <a:bodyPr wrap="square" rtlCol="0">
            <a:spAutoFit/>
          </a:bodyPr>
          <a:lstStyle/>
          <a:p>
            <a:pPr algn="ctr"/>
            <a:r>
              <a:rPr kumimoji="1" lang="ja-JP" altLang="en-US" dirty="0" smtClean="0"/>
              <a:t>購買意識</a:t>
            </a:r>
            <a:endParaRPr kumimoji="1" lang="en-US" altLang="ja-JP" dirty="0" smtClean="0"/>
          </a:p>
          <a:p>
            <a:pPr algn="ctr"/>
            <a:r>
              <a:rPr kumimoji="1" lang="en-US" altLang="ja-JP" sz="2400" dirty="0" smtClean="0">
                <a:solidFill>
                  <a:srgbClr val="FF0000"/>
                </a:solidFill>
              </a:rPr>
              <a:t>4.06</a:t>
            </a:r>
          </a:p>
          <a:p>
            <a:pPr algn="ctr"/>
            <a:r>
              <a:rPr lang="ja-JP" altLang="en-US" dirty="0" smtClean="0"/>
              <a:t>再購買意欲</a:t>
            </a:r>
            <a:endParaRPr lang="en-US" altLang="ja-JP" dirty="0" smtClean="0"/>
          </a:p>
          <a:p>
            <a:pPr algn="ctr"/>
            <a:r>
              <a:rPr lang="en-US" altLang="ja-JP" sz="2400" dirty="0" smtClean="0">
                <a:solidFill>
                  <a:srgbClr val="0000CC"/>
                </a:solidFill>
              </a:rPr>
              <a:t>1.68</a:t>
            </a:r>
          </a:p>
          <a:p>
            <a:pPr algn="ctr"/>
            <a:r>
              <a:rPr lang="ja-JP" altLang="en-US" dirty="0" smtClean="0"/>
              <a:t>社会問題意識</a:t>
            </a:r>
            <a:endParaRPr lang="en-US" altLang="ja-JP" dirty="0" smtClean="0"/>
          </a:p>
          <a:p>
            <a:pPr algn="ctr"/>
            <a:r>
              <a:rPr lang="en-US" altLang="ja-JP" sz="2400" dirty="0" smtClean="0"/>
              <a:t>.508</a:t>
            </a:r>
          </a:p>
          <a:p>
            <a:pPr algn="ctr"/>
            <a:r>
              <a:rPr kumimoji="1" lang="ja-JP" altLang="en-US" dirty="0" smtClean="0"/>
              <a:t>コミュニティ意識</a:t>
            </a:r>
            <a:endParaRPr kumimoji="1" lang="en-US" altLang="ja-JP" dirty="0" smtClean="0"/>
          </a:p>
          <a:p>
            <a:pPr algn="ctr"/>
            <a:r>
              <a:rPr kumimoji="1" lang="en-US" altLang="ja-JP" sz="2400" dirty="0" smtClean="0"/>
              <a:t>.387</a:t>
            </a:r>
            <a:endParaRPr kumimoji="1" lang="ja-JP" altLang="en-US" sz="2400" dirty="0"/>
          </a:p>
        </p:txBody>
      </p:sp>
      <p:sp>
        <p:nvSpPr>
          <p:cNvPr id="40" name="テキスト ボックス 39"/>
          <p:cNvSpPr txBox="1"/>
          <p:nvPr/>
        </p:nvSpPr>
        <p:spPr>
          <a:xfrm>
            <a:off x="2555776" y="3068960"/>
            <a:ext cx="1872208" cy="2677656"/>
          </a:xfrm>
          <a:prstGeom prst="rect">
            <a:avLst/>
          </a:prstGeom>
          <a:noFill/>
        </p:spPr>
        <p:txBody>
          <a:bodyPr wrap="square" rtlCol="0">
            <a:spAutoFit/>
          </a:bodyPr>
          <a:lstStyle/>
          <a:p>
            <a:pPr algn="ctr"/>
            <a:r>
              <a:rPr kumimoji="1" lang="ja-JP" altLang="en-US" dirty="0" smtClean="0"/>
              <a:t>購買意識</a:t>
            </a:r>
            <a:endParaRPr kumimoji="1" lang="en-US" altLang="ja-JP" dirty="0" smtClean="0"/>
          </a:p>
          <a:p>
            <a:pPr algn="ctr"/>
            <a:r>
              <a:rPr kumimoji="1" lang="en-US" altLang="ja-JP" sz="2400" dirty="0" smtClean="0"/>
              <a:t>3.30</a:t>
            </a:r>
          </a:p>
          <a:p>
            <a:pPr algn="ctr"/>
            <a:r>
              <a:rPr lang="ja-JP" altLang="en-US" dirty="0" smtClean="0"/>
              <a:t>再購買意欲</a:t>
            </a:r>
            <a:endParaRPr lang="en-US" altLang="ja-JP" dirty="0" smtClean="0"/>
          </a:p>
          <a:p>
            <a:pPr algn="ctr"/>
            <a:r>
              <a:rPr lang="en-US" altLang="ja-JP" sz="2400" dirty="0" smtClean="0"/>
              <a:t>3.70</a:t>
            </a:r>
          </a:p>
          <a:p>
            <a:pPr algn="ctr"/>
            <a:r>
              <a:rPr lang="ja-JP" altLang="en-US" dirty="0" smtClean="0"/>
              <a:t>社会問題意識</a:t>
            </a:r>
            <a:endParaRPr lang="en-US" altLang="ja-JP" dirty="0" smtClean="0"/>
          </a:p>
          <a:p>
            <a:pPr algn="ctr"/>
            <a:r>
              <a:rPr lang="en-US" altLang="ja-JP" sz="2400" dirty="0" smtClean="0"/>
              <a:t>-.320</a:t>
            </a:r>
          </a:p>
          <a:p>
            <a:pPr algn="ctr"/>
            <a:r>
              <a:rPr kumimoji="1" lang="ja-JP" altLang="en-US" dirty="0" smtClean="0"/>
              <a:t>コミュニティ意識</a:t>
            </a:r>
            <a:endParaRPr kumimoji="1" lang="en-US" altLang="ja-JP" dirty="0" smtClean="0"/>
          </a:p>
          <a:p>
            <a:pPr algn="ctr"/>
            <a:r>
              <a:rPr kumimoji="1" lang="en-US" altLang="ja-JP" sz="2400" dirty="0" smtClean="0"/>
              <a:t>-.220</a:t>
            </a:r>
            <a:endParaRPr kumimoji="1" lang="ja-JP" altLang="en-US" sz="2400" dirty="0"/>
          </a:p>
        </p:txBody>
      </p:sp>
      <p:sp>
        <p:nvSpPr>
          <p:cNvPr id="41" name="テキスト ボックス 40"/>
          <p:cNvSpPr txBox="1"/>
          <p:nvPr/>
        </p:nvSpPr>
        <p:spPr>
          <a:xfrm>
            <a:off x="6948264" y="3068960"/>
            <a:ext cx="1835696" cy="2677656"/>
          </a:xfrm>
          <a:prstGeom prst="rect">
            <a:avLst/>
          </a:prstGeom>
          <a:noFill/>
        </p:spPr>
        <p:txBody>
          <a:bodyPr wrap="square" rtlCol="0">
            <a:spAutoFit/>
          </a:bodyPr>
          <a:lstStyle/>
          <a:p>
            <a:pPr algn="ctr"/>
            <a:r>
              <a:rPr kumimoji="1" lang="ja-JP" altLang="en-US" dirty="0" smtClean="0"/>
              <a:t>購買意識</a:t>
            </a:r>
            <a:endParaRPr kumimoji="1" lang="en-US" altLang="ja-JP" dirty="0" smtClean="0"/>
          </a:p>
          <a:p>
            <a:pPr algn="ctr"/>
            <a:r>
              <a:rPr kumimoji="1" lang="en-US" altLang="ja-JP" sz="2400" dirty="0" smtClean="0">
                <a:solidFill>
                  <a:srgbClr val="FF0000"/>
                </a:solidFill>
              </a:rPr>
              <a:t>4.34</a:t>
            </a:r>
          </a:p>
          <a:p>
            <a:pPr algn="ctr"/>
            <a:r>
              <a:rPr lang="ja-JP" altLang="en-US" dirty="0" smtClean="0"/>
              <a:t>再購買意欲</a:t>
            </a:r>
            <a:endParaRPr lang="en-US" altLang="ja-JP" dirty="0" smtClean="0"/>
          </a:p>
          <a:p>
            <a:pPr algn="ctr"/>
            <a:r>
              <a:rPr lang="en-US" altLang="ja-JP" sz="2400" dirty="0" smtClean="0">
                <a:solidFill>
                  <a:srgbClr val="FF0000"/>
                </a:solidFill>
              </a:rPr>
              <a:t>4.07</a:t>
            </a:r>
          </a:p>
          <a:p>
            <a:pPr algn="ctr"/>
            <a:r>
              <a:rPr lang="ja-JP" altLang="en-US" dirty="0" smtClean="0"/>
              <a:t>社会問題意識</a:t>
            </a:r>
            <a:endParaRPr lang="en-US" altLang="ja-JP" dirty="0" smtClean="0"/>
          </a:p>
          <a:p>
            <a:pPr algn="ctr"/>
            <a:r>
              <a:rPr lang="en-US" altLang="ja-JP" sz="2400" dirty="0" smtClean="0">
                <a:solidFill>
                  <a:srgbClr val="FF0000"/>
                </a:solidFill>
              </a:rPr>
              <a:t>.904</a:t>
            </a:r>
          </a:p>
          <a:p>
            <a:pPr algn="ctr"/>
            <a:r>
              <a:rPr kumimoji="1" lang="ja-JP" altLang="en-US" dirty="0" smtClean="0"/>
              <a:t>コミュニティ意識</a:t>
            </a:r>
            <a:endParaRPr kumimoji="1" lang="en-US" altLang="ja-JP" dirty="0" smtClean="0"/>
          </a:p>
          <a:p>
            <a:pPr algn="ctr"/>
            <a:r>
              <a:rPr kumimoji="1" lang="en-US" altLang="ja-JP" sz="2400" dirty="0" smtClean="0">
                <a:solidFill>
                  <a:srgbClr val="FF0000"/>
                </a:solidFill>
              </a:rPr>
              <a:t>.</a:t>
            </a:r>
            <a:r>
              <a:rPr lang="en-US" altLang="ja-JP" sz="2400" dirty="0" smtClean="0">
                <a:solidFill>
                  <a:srgbClr val="FF0000"/>
                </a:solidFill>
              </a:rPr>
              <a:t>803</a:t>
            </a:r>
            <a:endParaRPr kumimoji="1" lang="en-US" altLang="ja-JP" sz="2400" dirty="0" smtClean="0">
              <a:solidFill>
                <a:srgbClr val="FF0000"/>
              </a:solidFill>
            </a:endParaRPr>
          </a:p>
        </p:txBody>
      </p:sp>
      <p:sp>
        <p:nvSpPr>
          <p:cNvPr id="42" name="テキスト ボックス 41"/>
          <p:cNvSpPr txBox="1"/>
          <p:nvPr/>
        </p:nvSpPr>
        <p:spPr>
          <a:xfrm>
            <a:off x="539552" y="1268760"/>
            <a:ext cx="1728192" cy="461665"/>
          </a:xfrm>
          <a:prstGeom prst="rect">
            <a:avLst/>
          </a:prstGeom>
          <a:noFill/>
        </p:spPr>
        <p:txBody>
          <a:bodyPr wrap="square" rtlCol="0">
            <a:spAutoFit/>
          </a:bodyPr>
          <a:lstStyle/>
          <a:p>
            <a:r>
              <a:rPr lang="ja-JP" altLang="en-US" dirty="0" smtClean="0"/>
              <a:t>ケース数：</a:t>
            </a:r>
            <a:r>
              <a:rPr kumimoji="1" lang="ja-JP" altLang="en-US" sz="2400" dirty="0" smtClean="0"/>
              <a:t>７０</a:t>
            </a:r>
            <a:endParaRPr kumimoji="1" lang="ja-JP" altLang="en-US" dirty="0"/>
          </a:p>
        </p:txBody>
      </p:sp>
      <p:sp>
        <p:nvSpPr>
          <p:cNvPr id="43" name="テキスト ボックス 42"/>
          <p:cNvSpPr txBox="1"/>
          <p:nvPr/>
        </p:nvSpPr>
        <p:spPr>
          <a:xfrm>
            <a:off x="3275856" y="1311151"/>
            <a:ext cx="720080" cy="461665"/>
          </a:xfrm>
          <a:prstGeom prst="rect">
            <a:avLst/>
          </a:prstGeom>
          <a:noFill/>
        </p:spPr>
        <p:txBody>
          <a:bodyPr wrap="square" rtlCol="0">
            <a:spAutoFit/>
          </a:bodyPr>
          <a:lstStyle/>
          <a:p>
            <a:r>
              <a:rPr kumimoji="1" lang="ja-JP" altLang="en-US" sz="2400" dirty="0" smtClean="0"/>
              <a:t>６７</a:t>
            </a:r>
            <a:endParaRPr kumimoji="1" lang="ja-JP" altLang="en-US" sz="2400" dirty="0"/>
          </a:p>
        </p:txBody>
      </p:sp>
      <p:sp>
        <p:nvSpPr>
          <p:cNvPr id="44" name="テキスト ボックス 43"/>
          <p:cNvSpPr txBox="1"/>
          <p:nvPr/>
        </p:nvSpPr>
        <p:spPr>
          <a:xfrm>
            <a:off x="5436096" y="1340768"/>
            <a:ext cx="720080" cy="461665"/>
          </a:xfrm>
          <a:prstGeom prst="rect">
            <a:avLst/>
          </a:prstGeom>
          <a:noFill/>
        </p:spPr>
        <p:txBody>
          <a:bodyPr wrap="square" rtlCol="0">
            <a:spAutoFit/>
          </a:bodyPr>
          <a:lstStyle/>
          <a:p>
            <a:r>
              <a:rPr kumimoji="1" lang="ja-JP" altLang="en-US" sz="2400" dirty="0" smtClean="0"/>
              <a:t>７５</a:t>
            </a:r>
            <a:endParaRPr kumimoji="1" lang="ja-JP" altLang="en-US" sz="2400" dirty="0"/>
          </a:p>
        </p:txBody>
      </p:sp>
      <p:sp>
        <p:nvSpPr>
          <p:cNvPr id="45" name="テキスト ボックス 44"/>
          <p:cNvSpPr txBox="1"/>
          <p:nvPr/>
        </p:nvSpPr>
        <p:spPr>
          <a:xfrm>
            <a:off x="7524328" y="1331476"/>
            <a:ext cx="792088" cy="461665"/>
          </a:xfrm>
          <a:prstGeom prst="rect">
            <a:avLst/>
          </a:prstGeom>
          <a:noFill/>
        </p:spPr>
        <p:txBody>
          <a:bodyPr wrap="square" rtlCol="0">
            <a:spAutoFit/>
          </a:bodyPr>
          <a:lstStyle/>
          <a:p>
            <a:r>
              <a:rPr lang="ja-JP" altLang="en-US" sz="2400" dirty="0" smtClean="0"/>
              <a:t>６７</a:t>
            </a:r>
            <a:endParaRPr kumimoji="1" lang="ja-JP" altLang="en-US" sz="2400" dirty="0"/>
          </a:p>
        </p:txBody>
      </p:sp>
      <p:sp>
        <p:nvSpPr>
          <p:cNvPr id="49" name="テキスト ボックス 48"/>
          <p:cNvSpPr txBox="1"/>
          <p:nvPr/>
        </p:nvSpPr>
        <p:spPr>
          <a:xfrm>
            <a:off x="3275856" y="5949280"/>
            <a:ext cx="5472608" cy="307777"/>
          </a:xfrm>
          <a:prstGeom prst="rect">
            <a:avLst/>
          </a:prstGeom>
          <a:noFill/>
        </p:spPr>
        <p:txBody>
          <a:bodyPr wrap="square" rtlCol="0">
            <a:spAutoFit/>
          </a:bodyPr>
          <a:lstStyle/>
          <a:p>
            <a:r>
              <a:rPr kumimoji="1" lang="en-US" altLang="ja-JP" sz="1400" dirty="0" smtClean="0"/>
              <a:t>※</a:t>
            </a:r>
            <a:r>
              <a:rPr kumimoji="1" lang="ja-JP" altLang="en-US" sz="1400" dirty="0" smtClean="0"/>
              <a:t>購買意識、再購買意欲は</a:t>
            </a:r>
            <a:r>
              <a:rPr kumimoji="1" lang="en-US" altLang="ja-JP" sz="1400" dirty="0" smtClean="0"/>
              <a:t>5</a:t>
            </a:r>
            <a:r>
              <a:rPr kumimoji="1" lang="ja-JP" altLang="en-US" sz="1400" dirty="0" smtClean="0"/>
              <a:t>段階値　因子</a:t>
            </a:r>
            <a:r>
              <a:rPr kumimoji="1" lang="en-US" altLang="ja-JP" sz="1400" dirty="0" smtClean="0"/>
              <a:t>1</a:t>
            </a:r>
            <a:r>
              <a:rPr kumimoji="1" lang="ja-JP" altLang="en-US" sz="1400" dirty="0" err="1" smtClean="0"/>
              <a:t>，</a:t>
            </a:r>
            <a:r>
              <a:rPr kumimoji="1" lang="en-US" altLang="ja-JP" sz="1400" dirty="0" smtClean="0"/>
              <a:t>2</a:t>
            </a:r>
            <a:r>
              <a:rPr kumimoji="1" lang="ja-JP" altLang="en-US" sz="1400" dirty="0" smtClean="0"/>
              <a:t>は</a:t>
            </a:r>
            <a:r>
              <a:rPr kumimoji="1" lang="en-US" altLang="ja-JP" sz="1400" dirty="0" smtClean="0"/>
              <a:t>0</a:t>
            </a:r>
            <a:r>
              <a:rPr kumimoji="1" lang="ja-JP" altLang="en-US" sz="1400" dirty="0" smtClean="0"/>
              <a:t>を基準とした数値</a:t>
            </a:r>
            <a:endParaRPr kumimoji="1" lang="ja-JP" altLang="en-US" sz="14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a:xfrm>
            <a:off x="179512" y="980728"/>
            <a:ext cx="8712968" cy="1656184"/>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9" name="テキスト ボックス 8"/>
          <p:cNvSpPr txBox="1"/>
          <p:nvPr/>
        </p:nvSpPr>
        <p:spPr>
          <a:xfrm>
            <a:off x="2483768" y="2060848"/>
            <a:ext cx="2304256" cy="338554"/>
          </a:xfrm>
          <a:prstGeom prst="rect">
            <a:avLst/>
          </a:prstGeom>
          <a:noFill/>
        </p:spPr>
        <p:txBody>
          <a:bodyPr wrap="square" rtlCol="0">
            <a:spAutoFit/>
          </a:bodyPr>
          <a:lstStyle/>
          <a:p>
            <a:r>
              <a:rPr lang="ja-JP" altLang="en-US" sz="1400" dirty="0" smtClean="0">
                <a:latin typeface="+mn-ea"/>
              </a:rPr>
              <a:t>ボルヴィック：「</a:t>
            </a:r>
            <a:r>
              <a:rPr lang="en-US" altLang="ja-JP" sz="1400" dirty="0" smtClean="0">
                <a:latin typeface="+mn-ea"/>
              </a:rPr>
              <a:t>1L</a:t>
            </a:r>
            <a:r>
              <a:rPr lang="ja-JP" altLang="en-US" sz="1400" dirty="0" smtClean="0">
                <a:latin typeface="+mn-ea"/>
              </a:rPr>
              <a:t>　</a:t>
            </a:r>
            <a:r>
              <a:rPr lang="en-US" altLang="ja-JP" sz="1400" dirty="0" smtClean="0">
                <a:latin typeface="+mn-ea"/>
              </a:rPr>
              <a:t>for</a:t>
            </a:r>
            <a:r>
              <a:rPr lang="ja-JP" altLang="en-US" sz="1400" dirty="0" smtClean="0">
                <a:latin typeface="+mn-ea"/>
              </a:rPr>
              <a:t>　</a:t>
            </a:r>
            <a:r>
              <a:rPr lang="en-US" altLang="ja-JP" sz="1400" dirty="0" smtClean="0">
                <a:latin typeface="+mn-ea"/>
              </a:rPr>
              <a:t>10L</a:t>
            </a:r>
            <a:r>
              <a:rPr lang="ja-JP" altLang="en-US" sz="1600" dirty="0" smtClean="0">
                <a:latin typeface="+mn-ea"/>
              </a:rPr>
              <a:t>」</a:t>
            </a:r>
            <a:endParaRPr lang="en-US" altLang="ja-JP" sz="1600" dirty="0" smtClean="0">
              <a:latin typeface="+mn-ea"/>
            </a:endParaRPr>
          </a:p>
        </p:txBody>
      </p:sp>
      <p:sp>
        <p:nvSpPr>
          <p:cNvPr id="10" name="右矢印 9"/>
          <p:cNvSpPr/>
          <p:nvPr/>
        </p:nvSpPr>
        <p:spPr>
          <a:xfrm>
            <a:off x="4932040" y="2060848"/>
            <a:ext cx="360040" cy="280785"/>
          </a:xfrm>
          <a:prstGeom prst="rightArrow">
            <a:avLst/>
          </a:prstGeom>
          <a:solidFill>
            <a:srgbClr val="92D050"/>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5436096" y="1916832"/>
            <a:ext cx="3420888" cy="646331"/>
          </a:xfrm>
          <a:prstGeom prst="rect">
            <a:avLst/>
          </a:prstGeom>
          <a:noFill/>
        </p:spPr>
        <p:txBody>
          <a:bodyPr wrap="square" rtlCol="0">
            <a:spAutoFit/>
          </a:bodyPr>
          <a:lstStyle/>
          <a:p>
            <a:r>
              <a:rPr kumimoji="1" lang="ja-JP" altLang="en-US" sz="1200" dirty="0" smtClean="0">
                <a:latin typeface="+mn-ea"/>
              </a:rPr>
              <a:t>キャンペーン期間中に売れた総量に応じて、</a:t>
            </a:r>
            <a:r>
              <a:rPr kumimoji="1" lang="en-US" altLang="ja-JP" sz="1200" dirty="0" smtClean="0">
                <a:latin typeface="+mn-ea"/>
              </a:rPr>
              <a:t>1L</a:t>
            </a:r>
            <a:r>
              <a:rPr kumimoji="1" lang="ja-JP" altLang="en-US" sz="1200" dirty="0" smtClean="0">
                <a:latin typeface="+mn-ea"/>
              </a:rPr>
              <a:t>につきマリ共和国で</a:t>
            </a:r>
            <a:r>
              <a:rPr kumimoji="1" lang="en-US" altLang="ja-JP" sz="1200" dirty="0" smtClean="0">
                <a:latin typeface="+mn-ea"/>
              </a:rPr>
              <a:t>10L</a:t>
            </a:r>
            <a:r>
              <a:rPr kumimoji="1" lang="ja-JP" altLang="en-US" sz="1200" dirty="0" smtClean="0">
                <a:latin typeface="+mn-ea"/>
              </a:rPr>
              <a:t>の清潔で安全な水を生み出すための資金が寄付される。</a:t>
            </a:r>
            <a:endParaRPr kumimoji="1" lang="ja-JP" altLang="en-US" sz="1200" dirty="0">
              <a:latin typeface="+mn-ea"/>
            </a:endParaRPr>
          </a:p>
        </p:txBody>
      </p:sp>
      <p:pic>
        <p:nvPicPr>
          <p:cNvPr id="18" name="Picture 2"/>
          <p:cNvPicPr>
            <a:picLocks noGrp="1" noChangeAspect="1" noChangeArrowheads="1"/>
          </p:cNvPicPr>
          <p:nvPr>
            <p:ph sz="quarter" idx="1"/>
          </p:nvPr>
        </p:nvPicPr>
        <p:blipFill>
          <a:blip r:embed="rId2" cstate="print"/>
          <a:srcRect/>
          <a:stretch>
            <a:fillRect/>
          </a:stretch>
        </p:blipFill>
        <p:spPr bwMode="auto">
          <a:xfrm>
            <a:off x="3995936" y="1052736"/>
            <a:ext cx="2088232" cy="787365"/>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683568" y="1052736"/>
            <a:ext cx="1080120" cy="1440160"/>
          </a:xfrm>
          <a:prstGeom prst="rect">
            <a:avLst/>
          </a:prstGeom>
          <a:noFill/>
          <a:ln w="9525">
            <a:noFill/>
            <a:miter lim="800000"/>
            <a:headEnd/>
            <a:tailEnd/>
          </a:ln>
        </p:spPr>
      </p:pic>
      <p:cxnSp>
        <p:nvCxnSpPr>
          <p:cNvPr id="24" name="直線コネクタ 23"/>
          <p:cNvCxnSpPr/>
          <p:nvPr/>
        </p:nvCxnSpPr>
        <p:spPr>
          <a:xfrm>
            <a:off x="2267744" y="1052736"/>
            <a:ext cx="0" cy="1512168"/>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6" name="角丸四角形 5"/>
          <p:cNvSpPr/>
          <p:nvPr/>
        </p:nvSpPr>
        <p:spPr>
          <a:xfrm>
            <a:off x="179512" y="2780928"/>
            <a:ext cx="8712968" cy="1656184"/>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15" name="テキスト ボックス 14"/>
          <p:cNvSpPr txBox="1"/>
          <p:nvPr/>
        </p:nvSpPr>
        <p:spPr>
          <a:xfrm>
            <a:off x="2339752" y="3789040"/>
            <a:ext cx="2592288" cy="307777"/>
          </a:xfrm>
          <a:prstGeom prst="rect">
            <a:avLst/>
          </a:prstGeom>
          <a:noFill/>
        </p:spPr>
        <p:txBody>
          <a:bodyPr wrap="square" rtlCol="0">
            <a:spAutoFit/>
          </a:bodyPr>
          <a:lstStyle/>
          <a:p>
            <a:r>
              <a:rPr kumimoji="1" lang="ja-JP" altLang="en-US" sz="1400" dirty="0" smtClean="0"/>
              <a:t>ネピア：「千のトイレプロジェクト」</a:t>
            </a:r>
            <a:endParaRPr kumimoji="1" lang="ja-JP" altLang="en-US" sz="1400" dirty="0"/>
          </a:p>
        </p:txBody>
      </p:sp>
      <p:sp>
        <p:nvSpPr>
          <p:cNvPr id="16" name="右矢印 15"/>
          <p:cNvSpPr/>
          <p:nvPr/>
        </p:nvSpPr>
        <p:spPr>
          <a:xfrm>
            <a:off x="4932040" y="3789040"/>
            <a:ext cx="360040" cy="288032"/>
          </a:xfrm>
          <a:prstGeom prst="rightArrow">
            <a:avLst/>
          </a:prstGeom>
          <a:solidFill>
            <a:srgbClr val="92D050"/>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17" name="テキスト ボックス 16"/>
          <p:cNvSpPr txBox="1"/>
          <p:nvPr/>
        </p:nvSpPr>
        <p:spPr>
          <a:xfrm>
            <a:off x="5436096" y="3645024"/>
            <a:ext cx="3168352" cy="646331"/>
          </a:xfrm>
          <a:prstGeom prst="rect">
            <a:avLst/>
          </a:prstGeom>
          <a:noFill/>
        </p:spPr>
        <p:txBody>
          <a:bodyPr wrap="square" rtlCol="0">
            <a:spAutoFit/>
          </a:bodyPr>
          <a:lstStyle/>
          <a:p>
            <a:r>
              <a:rPr kumimoji="1" lang="ja-JP" altLang="en-US" sz="1200" dirty="0" smtClean="0"/>
              <a:t>キャンペーン期間中に対象商品を購入すると売り上げの一部が寄付され、トイレの設置費や水の教育支援として使われる。</a:t>
            </a:r>
            <a:endParaRPr kumimoji="1" lang="ja-JP" altLang="en-US" sz="1200" dirty="0"/>
          </a:p>
        </p:txBody>
      </p:sp>
      <p:pic>
        <p:nvPicPr>
          <p:cNvPr id="19" name="Picture 2" descr="あなたの選ぶネピアが子どもたちを守るトイレになる。neipa 千のトイレプロジェクト">
            <a:hlinkClick r:id="rId4"/>
          </p:cNvPr>
          <p:cNvPicPr>
            <a:picLocks noChangeAspect="1" noChangeArrowheads="1"/>
          </p:cNvPicPr>
          <p:nvPr/>
        </p:nvPicPr>
        <p:blipFill>
          <a:blip r:embed="rId5" cstate="print"/>
          <a:srcRect/>
          <a:stretch>
            <a:fillRect/>
          </a:stretch>
        </p:blipFill>
        <p:spPr bwMode="auto">
          <a:xfrm>
            <a:off x="4067944" y="2924944"/>
            <a:ext cx="2592288" cy="518458"/>
          </a:xfrm>
          <a:prstGeom prst="rect">
            <a:avLst/>
          </a:prstGeom>
          <a:noFill/>
        </p:spPr>
      </p:pic>
      <p:pic>
        <p:nvPicPr>
          <p:cNvPr id="20" name="Picture 6"/>
          <p:cNvPicPr>
            <a:picLocks noChangeAspect="1" noChangeArrowheads="1"/>
          </p:cNvPicPr>
          <p:nvPr/>
        </p:nvPicPr>
        <p:blipFill>
          <a:blip r:embed="rId6" cstate="print"/>
          <a:srcRect/>
          <a:stretch>
            <a:fillRect/>
          </a:stretch>
        </p:blipFill>
        <p:spPr bwMode="auto">
          <a:xfrm>
            <a:off x="395536" y="3212976"/>
            <a:ext cx="1724256" cy="869081"/>
          </a:xfrm>
          <a:prstGeom prst="rect">
            <a:avLst/>
          </a:prstGeom>
          <a:noFill/>
          <a:ln w="9525">
            <a:noFill/>
            <a:miter lim="800000"/>
            <a:headEnd/>
            <a:tailEnd/>
          </a:ln>
        </p:spPr>
      </p:pic>
      <p:cxnSp>
        <p:nvCxnSpPr>
          <p:cNvPr id="25" name="直線コネクタ 24"/>
          <p:cNvCxnSpPr/>
          <p:nvPr/>
        </p:nvCxnSpPr>
        <p:spPr>
          <a:xfrm>
            <a:off x="2267744" y="2852936"/>
            <a:ext cx="0" cy="1512168"/>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7" name="角丸四角形 6"/>
          <p:cNvSpPr/>
          <p:nvPr/>
        </p:nvSpPr>
        <p:spPr>
          <a:xfrm>
            <a:off x="179512" y="4581128"/>
            <a:ext cx="8712968" cy="1728192"/>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12" name="テキスト ボックス 11"/>
          <p:cNvSpPr txBox="1"/>
          <p:nvPr/>
        </p:nvSpPr>
        <p:spPr>
          <a:xfrm>
            <a:off x="2411760" y="5733256"/>
            <a:ext cx="2448272" cy="307777"/>
          </a:xfrm>
          <a:prstGeom prst="rect">
            <a:avLst/>
          </a:prstGeom>
          <a:noFill/>
        </p:spPr>
        <p:txBody>
          <a:bodyPr wrap="square" rtlCol="0">
            <a:spAutoFit/>
          </a:bodyPr>
          <a:lstStyle/>
          <a:p>
            <a:r>
              <a:rPr lang="ja-JP" altLang="en-US" sz="1400" dirty="0" smtClean="0"/>
              <a:t>アサヒ：「うまい！を明日へ！」</a:t>
            </a:r>
            <a:endParaRPr lang="en-US" altLang="ja-JP" sz="1400" dirty="0" smtClean="0"/>
          </a:p>
        </p:txBody>
      </p:sp>
      <p:sp>
        <p:nvSpPr>
          <p:cNvPr id="13" name="右矢印 12"/>
          <p:cNvSpPr/>
          <p:nvPr/>
        </p:nvSpPr>
        <p:spPr>
          <a:xfrm>
            <a:off x="4932040" y="5733256"/>
            <a:ext cx="360040" cy="288032"/>
          </a:xfrm>
          <a:prstGeom prst="rightArrow">
            <a:avLst/>
          </a:prstGeom>
          <a:solidFill>
            <a:srgbClr val="92D050"/>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5436096" y="5589240"/>
            <a:ext cx="2953344" cy="646331"/>
          </a:xfrm>
          <a:prstGeom prst="rect">
            <a:avLst/>
          </a:prstGeom>
          <a:noFill/>
        </p:spPr>
        <p:txBody>
          <a:bodyPr wrap="square" rtlCol="0">
            <a:spAutoFit/>
          </a:bodyPr>
          <a:lstStyle/>
          <a:p>
            <a:r>
              <a:rPr lang="ja-JP" altLang="en-US" sz="1200" dirty="0" smtClean="0"/>
              <a:t>対象商品の売り上げ</a:t>
            </a:r>
            <a:r>
              <a:rPr lang="en-US" altLang="ja-JP" sz="1200" dirty="0" smtClean="0"/>
              <a:t>1</a:t>
            </a:r>
            <a:r>
              <a:rPr lang="ja-JP" altLang="en-US" sz="1200" dirty="0" smtClean="0"/>
              <a:t>本につき</a:t>
            </a:r>
            <a:r>
              <a:rPr lang="en-US" altLang="ja-JP" sz="1200" dirty="0" smtClean="0"/>
              <a:t>1</a:t>
            </a:r>
            <a:r>
              <a:rPr lang="ja-JP" altLang="en-US" sz="1200" dirty="0" smtClean="0"/>
              <a:t>円を、</a:t>
            </a:r>
            <a:endParaRPr lang="en-US" altLang="ja-JP" sz="1200" dirty="0" smtClean="0"/>
          </a:p>
          <a:p>
            <a:r>
              <a:rPr lang="ja-JP" altLang="en-US" sz="1200" dirty="0" smtClean="0"/>
              <a:t>全国</a:t>
            </a:r>
            <a:r>
              <a:rPr lang="en-US" altLang="ja-JP" sz="1200" dirty="0" smtClean="0"/>
              <a:t>47</a:t>
            </a:r>
            <a:r>
              <a:rPr lang="ja-JP" altLang="en-US" sz="1200" dirty="0" smtClean="0"/>
              <a:t>都道府県ごとの自然や環境</a:t>
            </a:r>
            <a:r>
              <a:rPr lang="en-US" altLang="ja-JP" sz="1200" dirty="0" smtClean="0"/>
              <a:t>､</a:t>
            </a:r>
          </a:p>
          <a:p>
            <a:r>
              <a:rPr lang="ja-JP" altLang="en-US" sz="1200" dirty="0" smtClean="0"/>
              <a:t>文化財等の保護･保全活動へ寄付している。</a:t>
            </a:r>
            <a:endParaRPr kumimoji="1" lang="ja-JP" altLang="en-US" sz="1200" dirty="0"/>
          </a:p>
        </p:txBody>
      </p:sp>
      <p:pic>
        <p:nvPicPr>
          <p:cNvPr id="21" name="Picture 3"/>
          <p:cNvPicPr>
            <a:picLocks noChangeAspect="1" noChangeArrowheads="1"/>
          </p:cNvPicPr>
          <p:nvPr/>
        </p:nvPicPr>
        <p:blipFill>
          <a:blip r:embed="rId7" cstate="print"/>
          <a:srcRect b="15909"/>
          <a:stretch>
            <a:fillRect/>
          </a:stretch>
        </p:blipFill>
        <p:spPr bwMode="auto">
          <a:xfrm>
            <a:off x="611560" y="4653136"/>
            <a:ext cx="1224136" cy="1452764"/>
          </a:xfrm>
          <a:prstGeom prst="rect">
            <a:avLst/>
          </a:prstGeom>
          <a:noFill/>
          <a:ln w="9525">
            <a:noFill/>
            <a:miter lim="800000"/>
            <a:headEnd/>
            <a:tailEnd/>
          </a:ln>
        </p:spPr>
      </p:pic>
      <p:pic>
        <p:nvPicPr>
          <p:cNvPr id="1026" name="Picture 2" descr="クリックすると新しいウィンドウで開きます"/>
          <p:cNvPicPr>
            <a:picLocks noChangeAspect="1" noChangeArrowheads="1"/>
          </p:cNvPicPr>
          <p:nvPr/>
        </p:nvPicPr>
        <p:blipFill>
          <a:blip r:embed="rId8" cstate="print"/>
          <a:srcRect/>
          <a:stretch>
            <a:fillRect/>
          </a:stretch>
        </p:blipFill>
        <p:spPr bwMode="auto">
          <a:xfrm>
            <a:off x="3491880" y="4725144"/>
            <a:ext cx="1584176" cy="855455"/>
          </a:xfrm>
          <a:prstGeom prst="rect">
            <a:avLst/>
          </a:prstGeom>
          <a:noFill/>
        </p:spPr>
      </p:pic>
      <p:cxnSp>
        <p:nvCxnSpPr>
          <p:cNvPr id="26" name="直線コネクタ 25"/>
          <p:cNvCxnSpPr/>
          <p:nvPr/>
        </p:nvCxnSpPr>
        <p:spPr>
          <a:xfrm>
            <a:off x="2267744" y="4725144"/>
            <a:ext cx="0" cy="1512168"/>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pic>
        <p:nvPicPr>
          <p:cNvPr id="27" name="Picture 2" descr="クリックすると新しいウィンドウで開きます"/>
          <p:cNvPicPr>
            <a:picLocks noChangeAspect="1" noChangeArrowheads="1"/>
          </p:cNvPicPr>
          <p:nvPr/>
        </p:nvPicPr>
        <p:blipFill>
          <a:blip r:embed="rId9" cstate="print"/>
          <a:srcRect/>
          <a:stretch>
            <a:fillRect/>
          </a:stretch>
        </p:blipFill>
        <p:spPr bwMode="auto">
          <a:xfrm>
            <a:off x="5436096" y="4725144"/>
            <a:ext cx="936104" cy="822637"/>
          </a:xfrm>
          <a:prstGeom prst="rect">
            <a:avLst/>
          </a:prstGeom>
          <a:noFill/>
        </p:spPr>
      </p:pic>
      <p:sp>
        <p:nvSpPr>
          <p:cNvPr id="28" name="タイトル 1"/>
          <p:cNvSpPr>
            <a:spLocks noGrp="1"/>
          </p:cNvSpPr>
          <p:nvPr>
            <p:ph type="title"/>
          </p:nvPr>
        </p:nvSpPr>
        <p:spPr>
          <a:xfrm>
            <a:off x="323528" y="188640"/>
            <a:ext cx="8136904" cy="729952"/>
          </a:xfrm>
        </p:spPr>
        <p:txBody>
          <a:bodyPr/>
          <a:lstStyle/>
          <a:p>
            <a:r>
              <a:rPr kumimoji="1" lang="ja-JP" altLang="en-US" sz="4000" dirty="0" smtClean="0">
                <a:latin typeface="+mn-ea"/>
                <a:ea typeface="+mn-ea"/>
              </a:rPr>
              <a:t>具体例</a:t>
            </a:r>
            <a:endParaRPr kumimoji="1" lang="ja-JP" altLang="en-US" sz="4000" dirty="0">
              <a:latin typeface="+mn-ea"/>
              <a:ea typeface="+mn-ea"/>
            </a:endParaRPr>
          </a:p>
        </p:txBody>
      </p:sp>
      <p:sp>
        <p:nvSpPr>
          <p:cNvPr id="29" name="スライド番号プレースホルダ 28"/>
          <p:cNvSpPr>
            <a:spLocks noGrp="1"/>
          </p:cNvSpPr>
          <p:nvPr>
            <p:ph type="sldNum" sz="quarter" idx="12"/>
          </p:nvPr>
        </p:nvSpPr>
        <p:spPr/>
        <p:txBody>
          <a:bodyPr/>
          <a:lstStyle/>
          <a:p>
            <a:fld id="{8441BD20-250E-4BE8-9BBF-C2C08073649B}" type="slidenum">
              <a:rPr kumimoji="1" lang="ja-JP" altLang="en-US" smtClean="0"/>
              <a:pPr/>
              <a:t>4</a:t>
            </a:fld>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dissolve">
                                      <p:cBhvr>
                                        <p:cTn id="21" dur="500"/>
                                        <p:tgtEl>
                                          <p:spTgt spid="19"/>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dissolve">
                                      <p:cBhvr>
                                        <p:cTn id="24" dur="500"/>
                                        <p:tgtEl>
                                          <p:spTgt spid="15"/>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dissolv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1026"/>
                                        </p:tgtEl>
                                        <p:attrNameLst>
                                          <p:attrName>style.visibility</p:attrName>
                                        </p:attrNameLst>
                                      </p:cBhvr>
                                      <p:to>
                                        <p:strVal val="visible"/>
                                      </p:to>
                                    </p:set>
                                    <p:animEffect transition="in" filter="dissolve">
                                      <p:cBhvr>
                                        <p:cTn id="35" dur="500"/>
                                        <p:tgtEl>
                                          <p:spTgt spid="1026"/>
                                        </p:tgtEl>
                                      </p:cBhvr>
                                    </p:animEffect>
                                  </p:childTnLst>
                                </p:cTn>
                              </p:par>
                              <p:par>
                                <p:cTn id="36" presetID="9" presetClass="entr" presetSubtype="0"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dissolve">
                                      <p:cBhvr>
                                        <p:cTn id="38" dur="500"/>
                                        <p:tgtEl>
                                          <p:spTgt spid="27"/>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dissolve">
                                      <p:cBhvr>
                                        <p:cTn id="41" dur="500"/>
                                        <p:tgtEl>
                                          <p:spTgt spid="12"/>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dissolve">
                                      <p:cBhvr>
                                        <p:cTn id="44" dur="500"/>
                                        <p:tgtEl>
                                          <p:spTgt spid="13"/>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dissolve">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5" grpId="0"/>
      <p:bldP spid="16" grpId="0" animBg="1"/>
      <p:bldP spid="17" grpId="0"/>
      <p:bldP spid="12" grpId="0"/>
      <p:bldP spid="13" grpId="0" animBg="1"/>
      <p:bldP spid="1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クラスタ１　特徴</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40</a:t>
            </a:fld>
            <a:endParaRPr kumimoji="1" lang="ja-JP" altLang="en-US"/>
          </a:p>
        </p:txBody>
      </p:sp>
      <p:grpSp>
        <p:nvGrpSpPr>
          <p:cNvPr id="4" name="グループ化 3"/>
          <p:cNvGrpSpPr/>
          <p:nvPr/>
        </p:nvGrpSpPr>
        <p:grpSpPr>
          <a:xfrm>
            <a:off x="3671900" y="1340768"/>
            <a:ext cx="1800200" cy="1152128"/>
            <a:chOff x="6876256" y="4725144"/>
            <a:chExt cx="1800200" cy="1152128"/>
          </a:xfrm>
        </p:grpSpPr>
        <p:grpSp>
          <p:nvGrpSpPr>
            <p:cNvPr id="5" name="グループ化 29"/>
            <p:cNvGrpSpPr/>
            <p:nvPr/>
          </p:nvGrpSpPr>
          <p:grpSpPr>
            <a:xfrm>
              <a:off x="7092280" y="5157192"/>
              <a:ext cx="1352122" cy="562745"/>
              <a:chOff x="3563888" y="4437112"/>
              <a:chExt cx="1352122" cy="562745"/>
            </a:xfrm>
          </p:grpSpPr>
          <p:pic>
            <p:nvPicPr>
              <p:cNvPr id="8" name="Picture 2" descr="C:\Documents and Settings\関根　裕司\デスクトップ\mark05\mark05_3.wmf"/>
              <p:cNvPicPr>
                <a:picLocks noChangeAspect="1" noChangeArrowheads="1"/>
              </p:cNvPicPr>
              <p:nvPr/>
            </p:nvPicPr>
            <p:blipFill>
              <a:blip r:embed="rId2" cstate="print"/>
              <a:srcRect/>
              <a:stretch>
                <a:fillRect/>
              </a:stretch>
            </p:blipFill>
            <p:spPr bwMode="auto">
              <a:xfrm>
                <a:off x="4572000" y="4437112"/>
                <a:ext cx="344010" cy="562745"/>
              </a:xfrm>
              <a:prstGeom prst="rect">
                <a:avLst/>
              </a:prstGeom>
              <a:noFill/>
            </p:spPr>
          </p:pic>
          <p:pic>
            <p:nvPicPr>
              <p:cNvPr id="9" name="Picture 2" descr="C:\Documents and Settings\関根　裕司\デスクトップ\mark05\mark05_3.wmf"/>
              <p:cNvPicPr>
                <a:picLocks noChangeAspect="1" noChangeArrowheads="1"/>
              </p:cNvPicPr>
              <p:nvPr/>
            </p:nvPicPr>
            <p:blipFill>
              <a:blip r:embed="rId2" cstate="print"/>
              <a:srcRect/>
              <a:stretch>
                <a:fillRect/>
              </a:stretch>
            </p:blipFill>
            <p:spPr bwMode="auto">
              <a:xfrm>
                <a:off x="4067944" y="4437112"/>
                <a:ext cx="344010" cy="562745"/>
              </a:xfrm>
              <a:prstGeom prst="rect">
                <a:avLst/>
              </a:prstGeom>
              <a:noFill/>
            </p:spPr>
          </p:pic>
          <p:pic>
            <p:nvPicPr>
              <p:cNvPr id="10" name="Picture 2" descr="C:\Documents and Settings\関根　裕司\デスクトップ\mark05\mark05_3.wmf"/>
              <p:cNvPicPr>
                <a:picLocks noChangeAspect="1" noChangeArrowheads="1"/>
              </p:cNvPicPr>
              <p:nvPr/>
            </p:nvPicPr>
            <p:blipFill>
              <a:blip r:embed="rId2" cstate="print"/>
              <a:srcRect/>
              <a:stretch>
                <a:fillRect/>
              </a:stretch>
            </p:blipFill>
            <p:spPr bwMode="auto">
              <a:xfrm>
                <a:off x="3563888" y="4437112"/>
                <a:ext cx="344010" cy="562745"/>
              </a:xfrm>
              <a:prstGeom prst="rect">
                <a:avLst/>
              </a:prstGeom>
              <a:noFill/>
            </p:spPr>
          </p:pic>
        </p:grpSp>
        <p:sp>
          <p:nvSpPr>
            <p:cNvPr id="6" name="正方形/長方形 5"/>
            <p:cNvSpPr/>
            <p:nvPr/>
          </p:nvSpPr>
          <p:spPr>
            <a:xfrm>
              <a:off x="7236296" y="4797152"/>
              <a:ext cx="1098378" cy="369332"/>
            </a:xfrm>
            <a:prstGeom prst="rect">
              <a:avLst/>
            </a:prstGeom>
          </p:spPr>
          <p:txBody>
            <a:bodyPr wrap="none">
              <a:spAutoFit/>
            </a:bodyPr>
            <a:lstStyle/>
            <a:p>
              <a:pPr algn="ctr"/>
              <a:r>
                <a:rPr lang="ja-JP" altLang="en-US" dirty="0" smtClean="0"/>
                <a:t>クラスタ１</a:t>
              </a:r>
              <a:endParaRPr lang="en-US" altLang="ja-JP" dirty="0" smtClean="0"/>
            </a:p>
          </p:txBody>
        </p:sp>
        <p:sp>
          <p:nvSpPr>
            <p:cNvPr id="7" name="角丸四角形 6"/>
            <p:cNvSpPr/>
            <p:nvPr/>
          </p:nvSpPr>
          <p:spPr>
            <a:xfrm>
              <a:off x="6876256" y="4725144"/>
              <a:ext cx="1800200" cy="1152128"/>
            </a:xfrm>
            <a:prstGeom prst="roundRect">
              <a:avLst/>
            </a:prstGeom>
            <a:noFill/>
            <a:ln w="571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テキスト ボックス 10"/>
          <p:cNvSpPr txBox="1"/>
          <p:nvPr/>
        </p:nvSpPr>
        <p:spPr>
          <a:xfrm>
            <a:off x="1331640" y="5445224"/>
            <a:ext cx="6264696" cy="523220"/>
          </a:xfrm>
          <a:prstGeom prst="rect">
            <a:avLst/>
          </a:prstGeom>
          <a:noFill/>
          <a:ln>
            <a:solidFill>
              <a:schemeClr val="tx1"/>
            </a:solidFill>
          </a:ln>
        </p:spPr>
        <p:txBody>
          <a:bodyPr wrap="square" rtlCol="0">
            <a:spAutoFit/>
          </a:bodyPr>
          <a:lstStyle/>
          <a:p>
            <a:r>
              <a:rPr kumimoji="1" lang="ja-JP" altLang="en-US" sz="2800" b="1" dirty="0" smtClean="0"/>
              <a:t>募金や慈善活動が嫌いな冷めた消費者</a:t>
            </a:r>
            <a:endParaRPr kumimoji="1" lang="ja-JP" altLang="en-US" sz="2800" b="1" dirty="0"/>
          </a:p>
        </p:txBody>
      </p:sp>
      <p:sp>
        <p:nvSpPr>
          <p:cNvPr id="12" name="テキスト ボックス 11"/>
          <p:cNvSpPr txBox="1"/>
          <p:nvPr/>
        </p:nvSpPr>
        <p:spPr>
          <a:xfrm>
            <a:off x="755576" y="2627620"/>
            <a:ext cx="6912768" cy="369332"/>
          </a:xfrm>
          <a:prstGeom prst="rect">
            <a:avLst/>
          </a:prstGeom>
          <a:noFill/>
        </p:spPr>
        <p:txBody>
          <a:bodyPr wrap="square" rtlCol="0">
            <a:spAutoFit/>
          </a:bodyPr>
          <a:lstStyle/>
          <a:p>
            <a:r>
              <a:rPr kumimoji="1" lang="ja-JP" altLang="en-US" dirty="0" smtClean="0"/>
              <a:t>被験者全体における男性はクラスタ１に所属している割合が高い</a:t>
            </a:r>
            <a:endParaRPr kumimoji="1" lang="ja-JP" altLang="en-US" dirty="0"/>
          </a:p>
        </p:txBody>
      </p:sp>
      <p:sp>
        <p:nvSpPr>
          <p:cNvPr id="13" name="テキスト ボックス 12"/>
          <p:cNvSpPr txBox="1"/>
          <p:nvPr/>
        </p:nvSpPr>
        <p:spPr>
          <a:xfrm>
            <a:off x="755576" y="3059668"/>
            <a:ext cx="6840760" cy="369332"/>
          </a:xfrm>
          <a:prstGeom prst="rect">
            <a:avLst/>
          </a:prstGeom>
          <a:noFill/>
        </p:spPr>
        <p:txBody>
          <a:bodyPr wrap="square" rtlCol="0">
            <a:spAutoFit/>
          </a:bodyPr>
          <a:lstStyle/>
          <a:p>
            <a:r>
              <a:rPr kumimoji="1" lang="ja-JP" altLang="en-US" dirty="0" smtClean="0"/>
              <a:t>被験者全体における</a:t>
            </a:r>
            <a:r>
              <a:rPr kumimoji="1" lang="en-US" altLang="ja-JP" dirty="0" smtClean="0"/>
              <a:t>20</a:t>
            </a:r>
            <a:r>
              <a:rPr kumimoji="1" lang="ja-JP" altLang="en-US" dirty="0" smtClean="0"/>
              <a:t>代後半の人の多くが所属している</a:t>
            </a:r>
            <a:endParaRPr kumimoji="1" lang="ja-JP" altLang="en-US" dirty="0"/>
          </a:p>
        </p:txBody>
      </p:sp>
      <p:sp>
        <p:nvSpPr>
          <p:cNvPr id="14" name="テキスト ボックス 13"/>
          <p:cNvSpPr txBox="1"/>
          <p:nvPr/>
        </p:nvSpPr>
        <p:spPr>
          <a:xfrm>
            <a:off x="755576" y="3501008"/>
            <a:ext cx="7992888" cy="369332"/>
          </a:xfrm>
          <a:prstGeom prst="rect">
            <a:avLst/>
          </a:prstGeom>
          <a:noFill/>
        </p:spPr>
        <p:txBody>
          <a:bodyPr wrap="square" rtlCol="0">
            <a:spAutoFit/>
          </a:bodyPr>
          <a:lstStyle/>
          <a:p>
            <a:r>
              <a:rPr kumimoji="1" lang="ja-JP" altLang="en-US" dirty="0" smtClean="0"/>
              <a:t>店頭での募金活動に参加しづらいと答えた人の多くが所属している</a:t>
            </a:r>
            <a:endParaRPr kumimoji="1" lang="ja-JP" altLang="en-US" dirty="0"/>
          </a:p>
        </p:txBody>
      </p:sp>
      <p:sp>
        <p:nvSpPr>
          <p:cNvPr id="15" name="テキスト ボックス 14"/>
          <p:cNvSpPr txBox="1"/>
          <p:nvPr/>
        </p:nvSpPr>
        <p:spPr>
          <a:xfrm>
            <a:off x="755576" y="3933056"/>
            <a:ext cx="7992888" cy="369332"/>
          </a:xfrm>
          <a:prstGeom prst="rect">
            <a:avLst/>
          </a:prstGeom>
          <a:noFill/>
        </p:spPr>
        <p:txBody>
          <a:bodyPr wrap="square" rtlCol="0">
            <a:spAutoFit/>
          </a:bodyPr>
          <a:lstStyle/>
          <a:p>
            <a:r>
              <a:rPr kumimoji="1" lang="ja-JP" altLang="en-US" dirty="0" smtClean="0"/>
              <a:t>新聞社・テレビ主導での募金活動に参加しづらいと答えた人の多くが所属している</a:t>
            </a:r>
            <a:endParaRPr kumimoji="1" lang="ja-JP" altLang="en-US" dirty="0"/>
          </a:p>
        </p:txBody>
      </p:sp>
      <p:sp>
        <p:nvSpPr>
          <p:cNvPr id="16" name="テキスト ボックス 15"/>
          <p:cNvSpPr txBox="1"/>
          <p:nvPr/>
        </p:nvSpPr>
        <p:spPr>
          <a:xfrm>
            <a:off x="755576" y="4365104"/>
            <a:ext cx="6912768" cy="369332"/>
          </a:xfrm>
          <a:prstGeom prst="rect">
            <a:avLst/>
          </a:prstGeom>
          <a:noFill/>
        </p:spPr>
        <p:txBody>
          <a:bodyPr wrap="square" rtlCol="0">
            <a:spAutoFit/>
          </a:bodyPr>
          <a:lstStyle/>
          <a:p>
            <a:r>
              <a:rPr kumimoji="1" lang="ja-JP" altLang="en-US" dirty="0" smtClean="0"/>
              <a:t>自らを積極的だと思う被験者の多くが所属している</a:t>
            </a:r>
            <a:endParaRPr kumimoji="1" lang="ja-JP" altLang="en-US" dirty="0"/>
          </a:p>
        </p:txBody>
      </p:sp>
      <p:sp>
        <p:nvSpPr>
          <p:cNvPr id="17" name="テキスト ボックス 16"/>
          <p:cNvSpPr txBox="1"/>
          <p:nvPr/>
        </p:nvSpPr>
        <p:spPr>
          <a:xfrm>
            <a:off x="755576" y="4797152"/>
            <a:ext cx="6912768" cy="369332"/>
          </a:xfrm>
          <a:prstGeom prst="rect">
            <a:avLst/>
          </a:prstGeom>
          <a:noFill/>
        </p:spPr>
        <p:txBody>
          <a:bodyPr wrap="square" rtlCol="0">
            <a:spAutoFit/>
          </a:bodyPr>
          <a:lstStyle/>
          <a:p>
            <a:r>
              <a:rPr kumimoji="1" lang="en-US" altLang="ja-JP" dirty="0" smtClean="0"/>
              <a:t>CRM</a:t>
            </a:r>
            <a:r>
              <a:rPr kumimoji="1" lang="ja-JP" altLang="en-US" dirty="0" smtClean="0"/>
              <a:t>を購買する目立った理由は無い</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クラスタ２　特徴</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41</a:t>
            </a:fld>
            <a:endParaRPr kumimoji="1" lang="ja-JP" altLang="en-US"/>
          </a:p>
        </p:txBody>
      </p:sp>
      <p:grpSp>
        <p:nvGrpSpPr>
          <p:cNvPr id="5" name="グループ化 4"/>
          <p:cNvGrpSpPr/>
          <p:nvPr/>
        </p:nvGrpSpPr>
        <p:grpSpPr>
          <a:xfrm>
            <a:off x="3671900" y="1340768"/>
            <a:ext cx="1800200" cy="1152128"/>
            <a:chOff x="4716016" y="4725144"/>
            <a:chExt cx="1800200" cy="1152128"/>
          </a:xfrm>
        </p:grpSpPr>
        <p:grpSp>
          <p:nvGrpSpPr>
            <p:cNvPr id="6" name="グループ化 5"/>
            <p:cNvGrpSpPr/>
            <p:nvPr/>
          </p:nvGrpSpPr>
          <p:grpSpPr>
            <a:xfrm>
              <a:off x="4932040" y="5157192"/>
              <a:ext cx="1352122" cy="562745"/>
              <a:chOff x="3347864" y="4437112"/>
              <a:chExt cx="1352122" cy="562745"/>
            </a:xfrm>
          </p:grpSpPr>
          <p:pic>
            <p:nvPicPr>
              <p:cNvPr id="9" name="Picture 2" descr="C:\Documents and Settings\関根　裕司\デスクトップ\mark05\mark05_3.wmf"/>
              <p:cNvPicPr>
                <a:picLocks noChangeAspect="1" noChangeArrowheads="1"/>
              </p:cNvPicPr>
              <p:nvPr/>
            </p:nvPicPr>
            <p:blipFill>
              <a:blip r:embed="rId2" cstate="print"/>
              <a:srcRect/>
              <a:stretch>
                <a:fillRect/>
              </a:stretch>
            </p:blipFill>
            <p:spPr bwMode="auto">
              <a:xfrm>
                <a:off x="4355976" y="4437112"/>
                <a:ext cx="344010" cy="562745"/>
              </a:xfrm>
              <a:prstGeom prst="rect">
                <a:avLst/>
              </a:prstGeom>
              <a:noFill/>
            </p:spPr>
          </p:pic>
          <p:pic>
            <p:nvPicPr>
              <p:cNvPr id="10" name="Picture 2" descr="C:\Documents and Settings\関根　裕司\デスクトップ\mark05\mark05_3.wmf"/>
              <p:cNvPicPr>
                <a:picLocks noChangeAspect="1" noChangeArrowheads="1"/>
              </p:cNvPicPr>
              <p:nvPr/>
            </p:nvPicPr>
            <p:blipFill>
              <a:blip r:embed="rId2" cstate="print"/>
              <a:srcRect/>
              <a:stretch>
                <a:fillRect/>
              </a:stretch>
            </p:blipFill>
            <p:spPr bwMode="auto">
              <a:xfrm>
                <a:off x="3347864" y="4437112"/>
                <a:ext cx="344010" cy="562745"/>
              </a:xfrm>
              <a:prstGeom prst="rect">
                <a:avLst/>
              </a:prstGeom>
              <a:noFill/>
            </p:spPr>
          </p:pic>
          <p:pic>
            <p:nvPicPr>
              <p:cNvPr id="11" name="Picture 3" descr="C:\Documents and Settings\関根　裕司\デスクトップ\mark05\mark05_4.wmf"/>
              <p:cNvPicPr>
                <a:picLocks noChangeAspect="1" noChangeArrowheads="1"/>
              </p:cNvPicPr>
              <p:nvPr/>
            </p:nvPicPr>
            <p:blipFill>
              <a:blip r:embed="rId3" cstate="print"/>
              <a:srcRect/>
              <a:stretch>
                <a:fillRect/>
              </a:stretch>
            </p:blipFill>
            <p:spPr bwMode="auto">
              <a:xfrm>
                <a:off x="3851920" y="4437112"/>
                <a:ext cx="329180" cy="538485"/>
              </a:xfrm>
              <a:prstGeom prst="rect">
                <a:avLst/>
              </a:prstGeom>
              <a:noFill/>
            </p:spPr>
          </p:pic>
        </p:grpSp>
        <p:sp>
          <p:nvSpPr>
            <p:cNvPr id="7" name="正方形/長方形 6"/>
            <p:cNvSpPr/>
            <p:nvPr/>
          </p:nvSpPr>
          <p:spPr>
            <a:xfrm>
              <a:off x="5076056" y="4797152"/>
              <a:ext cx="1098378" cy="369332"/>
            </a:xfrm>
            <a:prstGeom prst="rect">
              <a:avLst/>
            </a:prstGeom>
          </p:spPr>
          <p:txBody>
            <a:bodyPr wrap="none">
              <a:spAutoFit/>
            </a:bodyPr>
            <a:lstStyle/>
            <a:p>
              <a:pPr algn="ctr"/>
              <a:r>
                <a:rPr lang="ja-JP" altLang="en-US" dirty="0" smtClean="0"/>
                <a:t>クラスタ２</a:t>
              </a:r>
              <a:endParaRPr lang="en-US" altLang="ja-JP" dirty="0" smtClean="0"/>
            </a:p>
          </p:txBody>
        </p:sp>
        <p:sp>
          <p:nvSpPr>
            <p:cNvPr id="8" name="角丸四角形 7"/>
            <p:cNvSpPr/>
            <p:nvPr/>
          </p:nvSpPr>
          <p:spPr>
            <a:xfrm>
              <a:off x="4716016" y="4725144"/>
              <a:ext cx="1800200" cy="1152128"/>
            </a:xfrm>
            <a:prstGeom prst="roundRect">
              <a:avLst/>
            </a:prstGeom>
            <a:noFill/>
            <a:ln w="57150">
              <a:solidFill>
                <a:srgbClr val="FD860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テキスト ボックス 11"/>
          <p:cNvSpPr txBox="1"/>
          <p:nvPr/>
        </p:nvSpPr>
        <p:spPr>
          <a:xfrm>
            <a:off x="1187624" y="5301208"/>
            <a:ext cx="6624736" cy="523220"/>
          </a:xfrm>
          <a:prstGeom prst="rect">
            <a:avLst/>
          </a:prstGeom>
          <a:noFill/>
          <a:ln>
            <a:solidFill>
              <a:schemeClr val="tx1"/>
            </a:solidFill>
          </a:ln>
        </p:spPr>
        <p:txBody>
          <a:bodyPr wrap="square" rtlCol="0">
            <a:spAutoFit/>
          </a:bodyPr>
          <a:lstStyle/>
          <a:p>
            <a:r>
              <a:rPr kumimoji="1" lang="ja-JP" altLang="en-US" sz="2800" b="1" dirty="0" smtClean="0"/>
              <a:t>自ら行動することが少ない無関心な消費者</a:t>
            </a:r>
            <a:endParaRPr kumimoji="1" lang="ja-JP" altLang="en-US" sz="2800" b="1" dirty="0"/>
          </a:p>
        </p:txBody>
      </p:sp>
      <p:sp>
        <p:nvSpPr>
          <p:cNvPr id="13" name="テキスト ボックス 12"/>
          <p:cNvSpPr txBox="1"/>
          <p:nvPr/>
        </p:nvSpPr>
        <p:spPr>
          <a:xfrm>
            <a:off x="1043608" y="2564904"/>
            <a:ext cx="7056784" cy="369332"/>
          </a:xfrm>
          <a:prstGeom prst="rect">
            <a:avLst/>
          </a:prstGeom>
          <a:noFill/>
        </p:spPr>
        <p:txBody>
          <a:bodyPr wrap="square" rtlCol="0">
            <a:spAutoFit/>
          </a:bodyPr>
          <a:lstStyle/>
          <a:p>
            <a:r>
              <a:rPr kumimoji="1" lang="ja-JP" altLang="en-US" dirty="0" smtClean="0"/>
              <a:t>年収</a:t>
            </a:r>
            <a:r>
              <a:rPr kumimoji="1" lang="en-US" altLang="ja-JP" dirty="0" smtClean="0"/>
              <a:t>600</a:t>
            </a:r>
            <a:r>
              <a:rPr kumimoji="1" lang="ja-JP" altLang="en-US" dirty="0" smtClean="0"/>
              <a:t>万円台の人の多くが所属している</a:t>
            </a:r>
            <a:endParaRPr kumimoji="1" lang="ja-JP" altLang="en-US" dirty="0"/>
          </a:p>
        </p:txBody>
      </p:sp>
      <p:sp>
        <p:nvSpPr>
          <p:cNvPr id="14" name="テキスト ボックス 13"/>
          <p:cNvSpPr txBox="1"/>
          <p:nvPr/>
        </p:nvSpPr>
        <p:spPr>
          <a:xfrm>
            <a:off x="1043608" y="2996952"/>
            <a:ext cx="7056784" cy="369332"/>
          </a:xfrm>
          <a:prstGeom prst="rect">
            <a:avLst/>
          </a:prstGeom>
          <a:noFill/>
        </p:spPr>
        <p:txBody>
          <a:bodyPr wrap="square" rtlCol="0">
            <a:spAutoFit/>
          </a:bodyPr>
          <a:lstStyle/>
          <a:p>
            <a:r>
              <a:rPr kumimoji="1" lang="ja-JP" altLang="en-US" dirty="0" smtClean="0"/>
              <a:t>自ら学ぶ姿勢が見られない人の多くが所属している</a:t>
            </a:r>
            <a:endParaRPr kumimoji="1" lang="ja-JP" altLang="en-US" dirty="0"/>
          </a:p>
        </p:txBody>
      </p:sp>
      <p:sp>
        <p:nvSpPr>
          <p:cNvPr id="15" name="テキスト ボックス 14"/>
          <p:cNvSpPr txBox="1"/>
          <p:nvPr/>
        </p:nvSpPr>
        <p:spPr>
          <a:xfrm>
            <a:off x="1043608" y="3501008"/>
            <a:ext cx="7056784" cy="646331"/>
          </a:xfrm>
          <a:prstGeom prst="rect">
            <a:avLst/>
          </a:prstGeom>
          <a:noFill/>
        </p:spPr>
        <p:txBody>
          <a:bodyPr wrap="square" rtlCol="0">
            <a:spAutoFit/>
          </a:bodyPr>
          <a:lstStyle/>
          <a:p>
            <a:r>
              <a:rPr kumimoji="1" lang="ja-JP" altLang="en-US" dirty="0" smtClean="0"/>
              <a:t>寄付つき商品を販売することを望むかというと、どちらでもないと答えた人の多くが所属している</a:t>
            </a:r>
            <a:endParaRPr kumimoji="1" lang="ja-JP" altLang="en-US" dirty="0"/>
          </a:p>
        </p:txBody>
      </p:sp>
      <p:sp>
        <p:nvSpPr>
          <p:cNvPr id="16" name="テキスト ボックス 15"/>
          <p:cNvSpPr txBox="1"/>
          <p:nvPr/>
        </p:nvSpPr>
        <p:spPr>
          <a:xfrm>
            <a:off x="1043608" y="4221088"/>
            <a:ext cx="7056784" cy="646331"/>
          </a:xfrm>
          <a:prstGeom prst="rect">
            <a:avLst/>
          </a:prstGeom>
          <a:noFill/>
        </p:spPr>
        <p:txBody>
          <a:bodyPr wrap="square" rtlCol="0">
            <a:spAutoFit/>
          </a:bodyPr>
          <a:lstStyle/>
          <a:p>
            <a:r>
              <a:rPr lang="ja-JP" altLang="en-US" dirty="0" smtClean="0"/>
              <a:t>個性を求めるかどうかといわれるとどちらでもないという人の多くが所属している</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クラスタ３　特徴</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42</a:t>
            </a:fld>
            <a:endParaRPr kumimoji="1" lang="ja-JP" altLang="en-US"/>
          </a:p>
        </p:txBody>
      </p:sp>
      <p:grpSp>
        <p:nvGrpSpPr>
          <p:cNvPr id="5" name="グループ化 4"/>
          <p:cNvGrpSpPr/>
          <p:nvPr/>
        </p:nvGrpSpPr>
        <p:grpSpPr>
          <a:xfrm>
            <a:off x="3671900" y="1340768"/>
            <a:ext cx="1800200" cy="1152128"/>
            <a:chOff x="2639785" y="4725144"/>
            <a:chExt cx="1800200" cy="1152128"/>
          </a:xfrm>
        </p:grpSpPr>
        <p:grpSp>
          <p:nvGrpSpPr>
            <p:cNvPr id="6" name="グループ化 15"/>
            <p:cNvGrpSpPr/>
            <p:nvPr/>
          </p:nvGrpSpPr>
          <p:grpSpPr>
            <a:xfrm>
              <a:off x="2870382" y="5157192"/>
              <a:ext cx="1317575" cy="562745"/>
              <a:chOff x="3347864" y="3055641"/>
              <a:chExt cx="1374860" cy="562745"/>
            </a:xfrm>
          </p:grpSpPr>
          <p:pic>
            <p:nvPicPr>
              <p:cNvPr id="9" name="Picture 2" descr="C:\Documents and Settings\関根　裕司\デスクトップ\mark05\mark05_3.wmf"/>
              <p:cNvPicPr>
                <a:picLocks noChangeAspect="1" noChangeArrowheads="1"/>
              </p:cNvPicPr>
              <p:nvPr/>
            </p:nvPicPr>
            <p:blipFill>
              <a:blip r:embed="rId2" cstate="print"/>
              <a:srcRect/>
              <a:stretch>
                <a:fillRect/>
              </a:stretch>
            </p:blipFill>
            <p:spPr bwMode="auto">
              <a:xfrm>
                <a:off x="3852743" y="3055641"/>
                <a:ext cx="344010" cy="562745"/>
              </a:xfrm>
              <a:prstGeom prst="rect">
                <a:avLst/>
              </a:prstGeom>
              <a:noFill/>
            </p:spPr>
          </p:pic>
          <p:pic>
            <p:nvPicPr>
              <p:cNvPr id="10" name="Picture 3" descr="C:\Documents and Settings\関根　裕司\デスクトップ\mark05\mark05_4.wmf"/>
              <p:cNvPicPr>
                <a:picLocks noChangeAspect="1" noChangeArrowheads="1"/>
              </p:cNvPicPr>
              <p:nvPr/>
            </p:nvPicPr>
            <p:blipFill>
              <a:blip r:embed="rId3" cstate="print"/>
              <a:srcRect/>
              <a:stretch>
                <a:fillRect/>
              </a:stretch>
            </p:blipFill>
            <p:spPr bwMode="auto">
              <a:xfrm>
                <a:off x="4393544" y="3055641"/>
                <a:ext cx="329180" cy="538485"/>
              </a:xfrm>
              <a:prstGeom prst="rect">
                <a:avLst/>
              </a:prstGeom>
              <a:noFill/>
            </p:spPr>
          </p:pic>
          <p:pic>
            <p:nvPicPr>
              <p:cNvPr id="11" name="Picture 3" descr="C:\Documents and Settings\関根　裕司\デスクトップ\mark05\mark05_4.wmf"/>
              <p:cNvPicPr>
                <a:picLocks noChangeAspect="1" noChangeArrowheads="1"/>
              </p:cNvPicPr>
              <p:nvPr/>
            </p:nvPicPr>
            <p:blipFill>
              <a:blip r:embed="rId3" cstate="print"/>
              <a:srcRect/>
              <a:stretch>
                <a:fillRect/>
              </a:stretch>
            </p:blipFill>
            <p:spPr bwMode="auto">
              <a:xfrm>
                <a:off x="3347864" y="3068960"/>
                <a:ext cx="329180" cy="538485"/>
              </a:xfrm>
              <a:prstGeom prst="rect">
                <a:avLst/>
              </a:prstGeom>
              <a:noFill/>
            </p:spPr>
          </p:pic>
        </p:grpSp>
        <p:sp>
          <p:nvSpPr>
            <p:cNvPr id="7" name="正方形/長方形 6"/>
            <p:cNvSpPr/>
            <p:nvPr/>
          </p:nvSpPr>
          <p:spPr>
            <a:xfrm>
              <a:off x="2927817" y="4797152"/>
              <a:ext cx="1152128" cy="369332"/>
            </a:xfrm>
            <a:prstGeom prst="rect">
              <a:avLst/>
            </a:prstGeom>
          </p:spPr>
          <p:txBody>
            <a:bodyPr wrap="square">
              <a:spAutoFit/>
            </a:bodyPr>
            <a:lstStyle/>
            <a:p>
              <a:pPr algn="ctr"/>
              <a:r>
                <a:rPr lang="ja-JP" altLang="en-US" dirty="0" smtClean="0"/>
                <a:t>クラスタ３</a:t>
              </a:r>
              <a:endParaRPr lang="en-US" altLang="ja-JP" dirty="0" smtClean="0"/>
            </a:p>
          </p:txBody>
        </p:sp>
        <p:sp>
          <p:nvSpPr>
            <p:cNvPr id="8" name="角丸四角形 7"/>
            <p:cNvSpPr/>
            <p:nvPr/>
          </p:nvSpPr>
          <p:spPr>
            <a:xfrm>
              <a:off x="2639785" y="4725144"/>
              <a:ext cx="1800200" cy="1152128"/>
            </a:xfrm>
            <a:prstGeom prst="roundRect">
              <a:avLst/>
            </a:prstGeom>
            <a:noFill/>
            <a:ln w="57150">
              <a:solidFill>
                <a:srgbClr val="FF7D7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テキスト ボックス 11"/>
          <p:cNvSpPr txBox="1"/>
          <p:nvPr/>
        </p:nvSpPr>
        <p:spPr>
          <a:xfrm>
            <a:off x="323528" y="5733256"/>
            <a:ext cx="8712968" cy="461665"/>
          </a:xfrm>
          <a:prstGeom prst="rect">
            <a:avLst/>
          </a:prstGeom>
          <a:noFill/>
          <a:ln>
            <a:solidFill>
              <a:schemeClr val="tx1"/>
            </a:solidFill>
          </a:ln>
        </p:spPr>
        <p:txBody>
          <a:bodyPr wrap="square" rtlCol="0">
            <a:spAutoFit/>
          </a:bodyPr>
          <a:lstStyle/>
          <a:p>
            <a:r>
              <a:rPr kumimoji="1" lang="en-US" altLang="ja-JP" sz="2400" b="1" dirty="0" smtClean="0"/>
              <a:t>CRM</a:t>
            </a:r>
            <a:r>
              <a:rPr kumimoji="1" lang="ja-JP" altLang="en-US" sz="2400" b="1" dirty="0" err="1" smtClean="0"/>
              <a:t>には</a:t>
            </a:r>
            <a:r>
              <a:rPr kumimoji="1" lang="ja-JP" altLang="en-US" sz="2400" b="1" dirty="0" smtClean="0"/>
              <a:t>好意的だが、理由</a:t>
            </a:r>
            <a:r>
              <a:rPr lang="ja-JP" altLang="en-US" sz="2400" b="1" dirty="0" smtClean="0"/>
              <a:t>がなければ再購買をしない消費者</a:t>
            </a:r>
            <a:endParaRPr kumimoji="1" lang="ja-JP" altLang="en-US" sz="2400" b="1" dirty="0"/>
          </a:p>
        </p:txBody>
      </p:sp>
      <p:sp>
        <p:nvSpPr>
          <p:cNvPr id="13" name="テキスト ボックス 12"/>
          <p:cNvSpPr txBox="1"/>
          <p:nvPr/>
        </p:nvSpPr>
        <p:spPr>
          <a:xfrm>
            <a:off x="1187624" y="2564904"/>
            <a:ext cx="6768752" cy="369332"/>
          </a:xfrm>
          <a:prstGeom prst="rect">
            <a:avLst/>
          </a:prstGeom>
          <a:noFill/>
        </p:spPr>
        <p:txBody>
          <a:bodyPr wrap="square" rtlCol="0">
            <a:spAutoFit/>
          </a:bodyPr>
          <a:lstStyle/>
          <a:p>
            <a:r>
              <a:rPr kumimoji="1" lang="ja-JP" altLang="en-US" dirty="0" smtClean="0"/>
              <a:t>交際にお金を費やす</a:t>
            </a:r>
            <a:r>
              <a:rPr lang="ja-JP" altLang="en-US" dirty="0" smtClean="0"/>
              <a:t>人の多くが所属している</a:t>
            </a:r>
            <a:endParaRPr kumimoji="1" lang="ja-JP" altLang="en-US" dirty="0"/>
          </a:p>
        </p:txBody>
      </p:sp>
      <p:sp>
        <p:nvSpPr>
          <p:cNvPr id="14" name="テキスト ボックス 13"/>
          <p:cNvSpPr txBox="1"/>
          <p:nvPr/>
        </p:nvSpPr>
        <p:spPr>
          <a:xfrm>
            <a:off x="1187624" y="2996952"/>
            <a:ext cx="6768752" cy="369332"/>
          </a:xfrm>
          <a:prstGeom prst="rect">
            <a:avLst/>
          </a:prstGeom>
          <a:noFill/>
        </p:spPr>
        <p:txBody>
          <a:bodyPr wrap="square" rtlCol="0">
            <a:spAutoFit/>
          </a:bodyPr>
          <a:lstStyle/>
          <a:p>
            <a:r>
              <a:rPr kumimoji="1" lang="ja-JP" altLang="en-US" dirty="0" smtClean="0"/>
              <a:t>経済的にゆとりのある人の多くが所属している</a:t>
            </a:r>
            <a:endParaRPr kumimoji="1" lang="ja-JP" altLang="en-US" dirty="0"/>
          </a:p>
        </p:txBody>
      </p:sp>
      <p:sp>
        <p:nvSpPr>
          <p:cNvPr id="15" name="テキスト ボックス 14"/>
          <p:cNvSpPr txBox="1"/>
          <p:nvPr/>
        </p:nvSpPr>
        <p:spPr>
          <a:xfrm>
            <a:off x="1187624" y="3356992"/>
            <a:ext cx="6768752" cy="369332"/>
          </a:xfrm>
          <a:prstGeom prst="rect">
            <a:avLst/>
          </a:prstGeom>
          <a:noFill/>
        </p:spPr>
        <p:txBody>
          <a:bodyPr wrap="square" rtlCol="0">
            <a:spAutoFit/>
          </a:bodyPr>
          <a:lstStyle/>
          <a:p>
            <a:r>
              <a:rPr kumimoji="1" lang="ja-JP" altLang="en-US" dirty="0" smtClean="0"/>
              <a:t>全体の被験者における女性の多くが所属している</a:t>
            </a:r>
            <a:endParaRPr kumimoji="1" lang="ja-JP" altLang="en-US" dirty="0"/>
          </a:p>
        </p:txBody>
      </p:sp>
      <p:sp>
        <p:nvSpPr>
          <p:cNvPr id="16" name="テキスト ボックス 15"/>
          <p:cNvSpPr txBox="1"/>
          <p:nvPr/>
        </p:nvSpPr>
        <p:spPr>
          <a:xfrm>
            <a:off x="1187624" y="4221088"/>
            <a:ext cx="6768752" cy="369332"/>
          </a:xfrm>
          <a:prstGeom prst="rect">
            <a:avLst/>
          </a:prstGeom>
          <a:noFill/>
        </p:spPr>
        <p:txBody>
          <a:bodyPr wrap="square" rtlCol="0">
            <a:spAutoFit/>
          </a:bodyPr>
          <a:lstStyle/>
          <a:p>
            <a:r>
              <a:rPr kumimoji="1" lang="ja-JP" altLang="en-US" dirty="0" smtClean="0"/>
              <a:t>テレビではドキュメント番組を見る人の多くが所属している</a:t>
            </a:r>
            <a:endParaRPr kumimoji="1" lang="ja-JP" altLang="en-US" dirty="0"/>
          </a:p>
        </p:txBody>
      </p:sp>
      <p:sp>
        <p:nvSpPr>
          <p:cNvPr id="17" name="テキスト ボックス 16"/>
          <p:cNvSpPr txBox="1"/>
          <p:nvPr/>
        </p:nvSpPr>
        <p:spPr>
          <a:xfrm>
            <a:off x="1187624" y="4581128"/>
            <a:ext cx="6768752" cy="369332"/>
          </a:xfrm>
          <a:prstGeom prst="rect">
            <a:avLst/>
          </a:prstGeom>
          <a:noFill/>
        </p:spPr>
        <p:txBody>
          <a:bodyPr wrap="square" rtlCol="0">
            <a:spAutoFit/>
          </a:bodyPr>
          <a:lstStyle/>
          <a:p>
            <a:r>
              <a:rPr kumimoji="1" lang="ja-JP" altLang="en-US" dirty="0" smtClean="0"/>
              <a:t>ネットを</a:t>
            </a:r>
            <a:r>
              <a:rPr kumimoji="1" lang="en-US" altLang="ja-JP" dirty="0" smtClean="0"/>
              <a:t>1</a:t>
            </a:r>
            <a:r>
              <a:rPr kumimoji="1" lang="ja-JP" altLang="en-US" dirty="0" smtClean="0"/>
              <a:t>日に</a:t>
            </a:r>
            <a:r>
              <a:rPr kumimoji="1" lang="en-US" altLang="ja-JP" dirty="0" smtClean="0"/>
              <a:t>3</a:t>
            </a:r>
            <a:r>
              <a:rPr kumimoji="1" lang="ja-JP" altLang="en-US" dirty="0" smtClean="0"/>
              <a:t>時間以上使用する人の多くが所属している</a:t>
            </a:r>
            <a:endParaRPr kumimoji="1" lang="ja-JP" altLang="en-US" dirty="0"/>
          </a:p>
        </p:txBody>
      </p:sp>
      <p:sp>
        <p:nvSpPr>
          <p:cNvPr id="18" name="テキスト ボックス 17"/>
          <p:cNvSpPr txBox="1"/>
          <p:nvPr/>
        </p:nvSpPr>
        <p:spPr>
          <a:xfrm>
            <a:off x="1187624" y="3789040"/>
            <a:ext cx="6768752" cy="369332"/>
          </a:xfrm>
          <a:prstGeom prst="rect">
            <a:avLst/>
          </a:prstGeom>
          <a:noFill/>
        </p:spPr>
        <p:txBody>
          <a:bodyPr wrap="square" rtlCol="0">
            <a:spAutoFit/>
          </a:bodyPr>
          <a:lstStyle/>
          <a:p>
            <a:r>
              <a:rPr kumimoji="1" lang="ja-JP" altLang="en-US" dirty="0" smtClean="0"/>
              <a:t>全体の被験者における</a:t>
            </a:r>
            <a:r>
              <a:rPr kumimoji="1" lang="en-US" altLang="ja-JP" dirty="0" smtClean="0"/>
              <a:t>40</a:t>
            </a:r>
            <a:r>
              <a:rPr kumimoji="1" lang="ja-JP" altLang="en-US" dirty="0" smtClean="0"/>
              <a:t>代の多くが所属している</a:t>
            </a:r>
            <a:endParaRPr kumimoji="1" lang="ja-JP" altLang="en-US" dirty="0"/>
          </a:p>
        </p:txBody>
      </p:sp>
      <p:sp>
        <p:nvSpPr>
          <p:cNvPr id="19" name="テキスト ボックス 18"/>
          <p:cNvSpPr txBox="1"/>
          <p:nvPr/>
        </p:nvSpPr>
        <p:spPr>
          <a:xfrm>
            <a:off x="1187624" y="4941168"/>
            <a:ext cx="6768752" cy="369332"/>
          </a:xfrm>
          <a:prstGeom prst="rect">
            <a:avLst/>
          </a:prstGeom>
          <a:noFill/>
        </p:spPr>
        <p:txBody>
          <a:bodyPr wrap="square" rtlCol="0">
            <a:spAutoFit/>
          </a:bodyPr>
          <a:lstStyle/>
          <a:p>
            <a:r>
              <a:rPr kumimoji="1" lang="ja-JP" altLang="en-US" dirty="0" smtClean="0"/>
              <a:t>交際の幅が広いとしている人の多くが所属している</a:t>
            </a:r>
            <a:endParaRPr kumimoji="1" lang="ja-JP" altLang="en-US" dirty="0"/>
          </a:p>
        </p:txBody>
      </p:sp>
      <p:sp>
        <p:nvSpPr>
          <p:cNvPr id="20" name="テキスト ボックス 19"/>
          <p:cNvSpPr txBox="1"/>
          <p:nvPr/>
        </p:nvSpPr>
        <p:spPr>
          <a:xfrm>
            <a:off x="1187624" y="5301208"/>
            <a:ext cx="7200800" cy="369332"/>
          </a:xfrm>
          <a:prstGeom prst="rect">
            <a:avLst/>
          </a:prstGeom>
          <a:noFill/>
        </p:spPr>
        <p:txBody>
          <a:bodyPr wrap="square" rtlCol="0">
            <a:spAutoFit/>
          </a:bodyPr>
          <a:lstStyle/>
          <a:p>
            <a:r>
              <a:rPr kumimoji="1" lang="ja-JP" altLang="en-US" dirty="0" smtClean="0"/>
              <a:t>実際に今まで</a:t>
            </a:r>
            <a:r>
              <a:rPr kumimoji="1" lang="en-US" altLang="ja-JP" dirty="0" smtClean="0"/>
              <a:t>CRM</a:t>
            </a:r>
            <a:r>
              <a:rPr kumimoji="1" lang="ja-JP" altLang="en-US" dirty="0" smtClean="0"/>
              <a:t>製品を購買した経験がある人の多くが所属している</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クラスタ４　特徴</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43</a:t>
            </a:fld>
            <a:endParaRPr kumimoji="1" lang="ja-JP" altLang="en-US"/>
          </a:p>
        </p:txBody>
      </p:sp>
      <p:grpSp>
        <p:nvGrpSpPr>
          <p:cNvPr id="5" name="グループ化 4"/>
          <p:cNvGrpSpPr/>
          <p:nvPr/>
        </p:nvGrpSpPr>
        <p:grpSpPr>
          <a:xfrm>
            <a:off x="3671900" y="1340768"/>
            <a:ext cx="1800200" cy="1152128"/>
            <a:chOff x="467544" y="4725144"/>
            <a:chExt cx="1800200" cy="1152128"/>
          </a:xfrm>
        </p:grpSpPr>
        <p:grpSp>
          <p:nvGrpSpPr>
            <p:cNvPr id="6" name="グループ化 10"/>
            <p:cNvGrpSpPr/>
            <p:nvPr/>
          </p:nvGrpSpPr>
          <p:grpSpPr>
            <a:xfrm>
              <a:off x="683568" y="5157192"/>
              <a:ext cx="1337292" cy="538485"/>
              <a:chOff x="3347864" y="2060848"/>
              <a:chExt cx="1337292" cy="538485"/>
            </a:xfrm>
          </p:grpSpPr>
          <p:pic>
            <p:nvPicPr>
              <p:cNvPr id="9"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3347864" y="2060848"/>
                <a:ext cx="329180" cy="538485"/>
              </a:xfrm>
              <a:prstGeom prst="rect">
                <a:avLst/>
              </a:prstGeom>
              <a:noFill/>
            </p:spPr>
          </p:pic>
          <p:pic>
            <p:nvPicPr>
              <p:cNvPr id="10"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3851920" y="2060848"/>
                <a:ext cx="329180" cy="538485"/>
              </a:xfrm>
              <a:prstGeom prst="rect">
                <a:avLst/>
              </a:prstGeom>
              <a:noFill/>
            </p:spPr>
          </p:pic>
          <p:pic>
            <p:nvPicPr>
              <p:cNvPr id="11" name="Picture 3" descr="C:\Documents and Settings\関根　裕司\デスクトップ\mark05\mark05_4.wmf"/>
              <p:cNvPicPr>
                <a:picLocks noChangeAspect="1" noChangeArrowheads="1"/>
              </p:cNvPicPr>
              <p:nvPr/>
            </p:nvPicPr>
            <p:blipFill>
              <a:blip r:embed="rId2" cstate="print"/>
              <a:srcRect/>
              <a:stretch>
                <a:fillRect/>
              </a:stretch>
            </p:blipFill>
            <p:spPr bwMode="auto">
              <a:xfrm>
                <a:off x="4355976" y="2060848"/>
                <a:ext cx="329180" cy="538485"/>
              </a:xfrm>
              <a:prstGeom prst="rect">
                <a:avLst/>
              </a:prstGeom>
              <a:noFill/>
            </p:spPr>
          </p:pic>
        </p:grpSp>
        <p:sp>
          <p:nvSpPr>
            <p:cNvPr id="7" name="正方形/長方形 6"/>
            <p:cNvSpPr/>
            <p:nvPr/>
          </p:nvSpPr>
          <p:spPr>
            <a:xfrm>
              <a:off x="802063" y="4787860"/>
              <a:ext cx="1098378" cy="369332"/>
            </a:xfrm>
            <a:prstGeom prst="rect">
              <a:avLst/>
            </a:prstGeom>
          </p:spPr>
          <p:txBody>
            <a:bodyPr wrap="none">
              <a:spAutoFit/>
            </a:bodyPr>
            <a:lstStyle/>
            <a:p>
              <a:pPr algn="ctr"/>
              <a:r>
                <a:rPr lang="ja-JP" altLang="en-US" dirty="0" smtClean="0"/>
                <a:t>クラスタ４</a:t>
              </a:r>
              <a:endParaRPr lang="en-US" altLang="ja-JP" dirty="0" smtClean="0"/>
            </a:p>
          </p:txBody>
        </p:sp>
        <p:sp>
          <p:nvSpPr>
            <p:cNvPr id="8" name="角丸四角形 7"/>
            <p:cNvSpPr/>
            <p:nvPr/>
          </p:nvSpPr>
          <p:spPr>
            <a:xfrm>
              <a:off x="467544" y="4725144"/>
              <a:ext cx="1800200" cy="1152128"/>
            </a:xfrm>
            <a:prstGeom prst="roundRect">
              <a:avLst/>
            </a:prstGeom>
            <a:noFill/>
            <a:ln w="57150">
              <a:solidFill>
                <a:srgbClr val="09FF0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テキスト ボックス 11"/>
          <p:cNvSpPr txBox="1"/>
          <p:nvPr/>
        </p:nvSpPr>
        <p:spPr>
          <a:xfrm>
            <a:off x="503548" y="5303906"/>
            <a:ext cx="8208912" cy="461665"/>
          </a:xfrm>
          <a:prstGeom prst="rect">
            <a:avLst/>
          </a:prstGeom>
          <a:noFill/>
          <a:ln>
            <a:solidFill>
              <a:schemeClr val="tx1"/>
            </a:solidFill>
          </a:ln>
        </p:spPr>
        <p:txBody>
          <a:bodyPr wrap="square" rtlCol="0">
            <a:spAutoFit/>
          </a:bodyPr>
          <a:lstStyle/>
          <a:p>
            <a:r>
              <a:rPr kumimoji="1" lang="en-US" altLang="ja-JP" sz="2400" dirty="0" smtClean="0"/>
              <a:t>CRM</a:t>
            </a:r>
            <a:r>
              <a:rPr kumimoji="1" lang="ja-JP" altLang="en-US" sz="2400" dirty="0" smtClean="0"/>
              <a:t>に好意的であり、日々社会の事を意識している消費者</a:t>
            </a:r>
            <a:endParaRPr kumimoji="1" lang="ja-JP" altLang="en-US" sz="2400" dirty="0"/>
          </a:p>
        </p:txBody>
      </p:sp>
      <p:sp>
        <p:nvSpPr>
          <p:cNvPr id="14" name="テキスト ボックス 13"/>
          <p:cNvSpPr txBox="1"/>
          <p:nvPr/>
        </p:nvSpPr>
        <p:spPr>
          <a:xfrm>
            <a:off x="971600" y="2564904"/>
            <a:ext cx="7272808" cy="369332"/>
          </a:xfrm>
          <a:prstGeom prst="rect">
            <a:avLst/>
          </a:prstGeom>
          <a:noFill/>
        </p:spPr>
        <p:txBody>
          <a:bodyPr wrap="square" rtlCol="0">
            <a:spAutoFit/>
          </a:bodyPr>
          <a:lstStyle/>
          <a:p>
            <a:r>
              <a:rPr kumimoji="1" lang="ja-JP" altLang="en-US" dirty="0" smtClean="0"/>
              <a:t>街頭での募金活動に参加しやすいと答えている人の多くが所属している</a:t>
            </a:r>
            <a:endParaRPr kumimoji="1" lang="ja-JP" altLang="en-US" dirty="0"/>
          </a:p>
        </p:txBody>
      </p:sp>
      <p:sp>
        <p:nvSpPr>
          <p:cNvPr id="15" name="テキスト ボックス 14"/>
          <p:cNvSpPr txBox="1"/>
          <p:nvPr/>
        </p:nvSpPr>
        <p:spPr>
          <a:xfrm>
            <a:off x="971600" y="3212976"/>
            <a:ext cx="7920880" cy="369332"/>
          </a:xfrm>
          <a:prstGeom prst="rect">
            <a:avLst/>
          </a:prstGeom>
          <a:noFill/>
        </p:spPr>
        <p:txBody>
          <a:bodyPr wrap="square" rtlCol="0">
            <a:spAutoFit/>
          </a:bodyPr>
          <a:lstStyle/>
          <a:p>
            <a:r>
              <a:rPr kumimoji="1" lang="ja-JP" altLang="en-US" dirty="0" smtClean="0"/>
              <a:t>寄付つき商品を買う活動には参加しやすいと答えている人の多くが所属している</a:t>
            </a:r>
            <a:endParaRPr kumimoji="1" lang="ja-JP" altLang="en-US" dirty="0"/>
          </a:p>
        </p:txBody>
      </p:sp>
      <p:sp>
        <p:nvSpPr>
          <p:cNvPr id="16" name="テキスト ボックス 15"/>
          <p:cNvSpPr txBox="1"/>
          <p:nvPr/>
        </p:nvSpPr>
        <p:spPr>
          <a:xfrm>
            <a:off x="971600" y="3861048"/>
            <a:ext cx="7272808" cy="369332"/>
          </a:xfrm>
          <a:prstGeom prst="rect">
            <a:avLst/>
          </a:prstGeom>
          <a:noFill/>
        </p:spPr>
        <p:txBody>
          <a:bodyPr wrap="square" rtlCol="0">
            <a:spAutoFit/>
          </a:bodyPr>
          <a:lstStyle/>
          <a:p>
            <a:r>
              <a:rPr kumimoji="1" lang="ja-JP" altLang="en-US" dirty="0" smtClean="0"/>
              <a:t>ネットを使用しないと答えている人の多くが所属している</a:t>
            </a:r>
            <a:endParaRPr kumimoji="1" lang="ja-JP" altLang="en-US" dirty="0"/>
          </a:p>
        </p:txBody>
      </p:sp>
      <p:sp>
        <p:nvSpPr>
          <p:cNvPr id="17" name="テキスト ボックス 16"/>
          <p:cNvSpPr txBox="1"/>
          <p:nvPr/>
        </p:nvSpPr>
        <p:spPr>
          <a:xfrm>
            <a:off x="971600" y="4581128"/>
            <a:ext cx="7272808" cy="369332"/>
          </a:xfrm>
          <a:prstGeom prst="rect">
            <a:avLst/>
          </a:prstGeom>
          <a:noFill/>
        </p:spPr>
        <p:txBody>
          <a:bodyPr wrap="square" rtlCol="0">
            <a:spAutoFit/>
          </a:bodyPr>
          <a:lstStyle/>
          <a:p>
            <a:r>
              <a:rPr kumimoji="1" lang="ja-JP" altLang="en-US" dirty="0" smtClean="0"/>
              <a:t>流行に敏感であると答えている人の多くが所属している</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対角する 2 つの角を丸めた四角形 4"/>
          <p:cNvSpPr/>
          <p:nvPr/>
        </p:nvSpPr>
        <p:spPr>
          <a:xfrm>
            <a:off x="1259632" y="1628800"/>
            <a:ext cx="6192688" cy="3672408"/>
          </a:xfrm>
          <a:prstGeom prst="round2DiagRect">
            <a:avLst/>
          </a:prstGeom>
          <a:ln w="57150">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ja-JP" altLang="en-US" dirty="0">
              <a:solidFill>
                <a:prstClr val="black"/>
              </a:solidFill>
            </a:endParaRPr>
          </a:p>
        </p:txBody>
      </p:sp>
      <p:sp>
        <p:nvSpPr>
          <p:cNvPr id="2" name="タイトル 1"/>
          <p:cNvSpPr>
            <a:spLocks noGrp="1"/>
          </p:cNvSpPr>
          <p:nvPr>
            <p:ph type="title"/>
          </p:nvPr>
        </p:nvSpPr>
        <p:spPr/>
        <p:txBody>
          <a:bodyPr/>
          <a:lstStyle/>
          <a:p>
            <a:r>
              <a:rPr kumimoji="1" lang="ja-JP" altLang="en-US" sz="4000" dirty="0" smtClean="0"/>
              <a:t>発表の流れ</a:t>
            </a:r>
            <a:r>
              <a:rPr kumimoji="1" lang="en-US" altLang="ja-JP" dirty="0" smtClean="0"/>
              <a:t>			</a:t>
            </a:r>
            <a:endParaRPr kumimoji="1" lang="ja-JP" altLang="en-US" dirty="0"/>
          </a:p>
        </p:txBody>
      </p:sp>
      <p:sp>
        <p:nvSpPr>
          <p:cNvPr id="3" name="コンテンツ プレースホルダ 2"/>
          <p:cNvSpPr>
            <a:spLocks noGrp="1"/>
          </p:cNvSpPr>
          <p:nvPr>
            <p:ph sz="quarter" idx="1"/>
          </p:nvPr>
        </p:nvSpPr>
        <p:spPr>
          <a:xfrm>
            <a:off x="1439652" y="1916832"/>
            <a:ext cx="5832648" cy="3096344"/>
          </a:xfrm>
        </p:spPr>
        <p:txBody>
          <a:bodyPr>
            <a:normAutofit/>
          </a:bodyPr>
          <a:lstStyle/>
          <a:p>
            <a:pPr>
              <a:buNone/>
            </a:pPr>
            <a:r>
              <a:rPr lang="ja-JP" altLang="en-US" dirty="0" smtClean="0"/>
              <a:t>    １</a:t>
            </a:r>
            <a:r>
              <a:rPr lang="ja-JP" altLang="en-US" sz="3600" dirty="0" smtClean="0"/>
              <a:t>　</a:t>
            </a:r>
            <a:r>
              <a:rPr lang="en-US" altLang="ja-JP" dirty="0" smtClean="0"/>
              <a:t>CRM</a:t>
            </a:r>
            <a:r>
              <a:rPr lang="ja-JP" altLang="en-US" dirty="0" smtClean="0"/>
              <a:t>と社会的背景 </a:t>
            </a:r>
            <a:br>
              <a:rPr lang="ja-JP" altLang="en-US" dirty="0" smtClean="0"/>
            </a:br>
            <a:r>
              <a:rPr lang="ja-JP" altLang="en-US" dirty="0" smtClean="0"/>
              <a:t>２　先行研究と問題意識 </a:t>
            </a:r>
            <a:br>
              <a:rPr lang="ja-JP" altLang="en-US" dirty="0" smtClean="0"/>
            </a:br>
            <a:r>
              <a:rPr lang="ja-JP" altLang="en-US" dirty="0" smtClean="0"/>
              <a:t>３　研究目的 </a:t>
            </a:r>
            <a:br>
              <a:rPr lang="ja-JP" altLang="en-US" dirty="0" smtClean="0"/>
            </a:br>
            <a:r>
              <a:rPr lang="ja-JP" altLang="en-US" dirty="0" smtClean="0"/>
              <a:t>４</a:t>
            </a:r>
            <a:r>
              <a:rPr lang="ja-JP" altLang="en-US" sz="2000" dirty="0" smtClean="0"/>
              <a:t>　</a:t>
            </a:r>
            <a:r>
              <a:rPr lang="ja-JP" altLang="en-US" sz="1900" dirty="0"/>
              <a:t> </a:t>
            </a:r>
            <a:r>
              <a:rPr lang="ja-JP" altLang="en-US" dirty="0" smtClean="0"/>
              <a:t>調査</a:t>
            </a:r>
            <a:r>
              <a:rPr lang="ja-JP" altLang="en-US" sz="1900" dirty="0" smtClean="0"/>
              <a:t> </a:t>
            </a:r>
            <a:r>
              <a:rPr lang="ja-JP" altLang="en-US" sz="1800" dirty="0" smtClean="0"/>
              <a:t/>
            </a:r>
            <a:br>
              <a:rPr lang="ja-JP" altLang="en-US" sz="1800" dirty="0" smtClean="0"/>
            </a:br>
            <a:r>
              <a:rPr lang="ja-JP" altLang="en-US" sz="2400" dirty="0" smtClean="0"/>
              <a:t>５　</a:t>
            </a:r>
            <a:r>
              <a:rPr lang="ja-JP" altLang="en-US" sz="2800" dirty="0"/>
              <a:t>結果の</a:t>
            </a:r>
            <a:r>
              <a:rPr lang="ja-JP" altLang="en-US" sz="2800" dirty="0" smtClean="0"/>
              <a:t>分析</a:t>
            </a:r>
            <a:r>
              <a:rPr lang="ja-JP" altLang="en-US" dirty="0" smtClean="0"/>
              <a:t/>
            </a:r>
            <a:br>
              <a:rPr lang="ja-JP" altLang="en-US" dirty="0" smtClean="0"/>
            </a:br>
            <a:r>
              <a:rPr lang="en-US" altLang="ja-JP" sz="2800" dirty="0" smtClean="0"/>
              <a:t>6</a:t>
            </a:r>
            <a:r>
              <a:rPr lang="ja-JP" altLang="en-US" dirty="0" smtClean="0"/>
              <a:t>　</a:t>
            </a:r>
            <a:r>
              <a:rPr lang="ja-JP" altLang="en-US" sz="3600" dirty="0" smtClean="0"/>
              <a:t>考察と今後の課題 </a:t>
            </a:r>
            <a:endParaRPr kumimoji="1" lang="ja-JP" altLang="en-US" dirty="0"/>
          </a:p>
        </p:txBody>
      </p:sp>
      <p:pic>
        <p:nvPicPr>
          <p:cNvPr id="6" name="Picture 40" descr="http://www.wanpug.com/illust/illust2292.png"/>
          <p:cNvPicPr>
            <a:picLocks noChangeAspect="1" noChangeArrowheads="1"/>
          </p:cNvPicPr>
          <p:nvPr/>
        </p:nvPicPr>
        <p:blipFill>
          <a:blip r:embed="rId3" cstate="print"/>
          <a:srcRect/>
          <a:stretch>
            <a:fillRect/>
          </a:stretch>
        </p:blipFill>
        <p:spPr bwMode="auto">
          <a:xfrm>
            <a:off x="7452320" y="5445224"/>
            <a:ext cx="1328049" cy="829221"/>
          </a:xfrm>
          <a:prstGeom prst="rect">
            <a:avLst/>
          </a:prstGeom>
          <a:noFill/>
        </p:spPr>
      </p:pic>
      <p:pic>
        <p:nvPicPr>
          <p:cNvPr id="7" name="Picture 8" descr="http://www.wanpug.com/illust/illust179.png"/>
          <p:cNvPicPr>
            <a:picLocks noChangeAspect="1" noChangeArrowheads="1"/>
          </p:cNvPicPr>
          <p:nvPr/>
        </p:nvPicPr>
        <p:blipFill>
          <a:blip r:embed="rId4" cstate="print"/>
          <a:srcRect/>
          <a:stretch>
            <a:fillRect/>
          </a:stretch>
        </p:blipFill>
        <p:spPr bwMode="auto">
          <a:xfrm>
            <a:off x="3419872" y="188640"/>
            <a:ext cx="2288445" cy="901229"/>
          </a:xfrm>
          <a:prstGeom prst="rect">
            <a:avLst/>
          </a:prstGeom>
          <a:noFill/>
        </p:spPr>
      </p:pic>
      <p:sp>
        <p:nvSpPr>
          <p:cNvPr id="8" name="スライド番号プレースホルダ 7"/>
          <p:cNvSpPr>
            <a:spLocks noGrp="1"/>
          </p:cNvSpPr>
          <p:nvPr>
            <p:ph type="sldNum" sz="quarter" idx="12"/>
          </p:nvPr>
        </p:nvSpPr>
        <p:spPr/>
        <p:txBody>
          <a:bodyPr/>
          <a:lstStyle/>
          <a:p>
            <a:fld id="{9898F95C-9F84-4CE7-9AE2-1F7CA75541B6}" type="slidenum">
              <a:rPr altLang="en-US" smtClean="0">
                <a:solidFill>
                  <a:srgbClr val="676A55"/>
                </a:solidFill>
                <a:ea typeface="ＭＳ Ｐゴシック"/>
              </a:rPr>
              <a:pPr/>
              <a:t>44</a:t>
            </a:fld>
            <a:endParaRPr altLang="en-US" dirty="0">
              <a:solidFill>
                <a:srgbClr val="676A55"/>
              </a:solidFill>
              <a:ea typeface="ＭＳ Ｐゴシック"/>
            </a:endParaRPr>
          </a:p>
        </p:txBody>
      </p:sp>
    </p:spTree>
    <p:extLst>
      <p:ext uri="{BB962C8B-B14F-4D97-AF65-F5344CB8AC3E}">
        <p14:creationId xmlns:p14="http://schemas.microsoft.com/office/powerpoint/2010/main" val="294613893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考察</a:t>
            </a:r>
            <a:endParaRPr kumimoji="1" lang="ja-JP" altLang="en-US"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45</a:t>
            </a:fld>
            <a:endParaRPr kumimoji="1" lang="ja-JP" altLang="en-US"/>
          </a:p>
        </p:txBody>
      </p:sp>
      <p:sp>
        <p:nvSpPr>
          <p:cNvPr id="4" name="正方形/長方形 3"/>
          <p:cNvSpPr/>
          <p:nvPr/>
        </p:nvSpPr>
        <p:spPr>
          <a:xfrm>
            <a:off x="589922" y="1484784"/>
            <a:ext cx="8158541" cy="4585871"/>
          </a:xfrm>
          <a:prstGeom prst="rect">
            <a:avLst/>
          </a:prstGeom>
        </p:spPr>
        <p:txBody>
          <a:bodyPr wrap="square">
            <a:spAutoFit/>
          </a:bodyPr>
          <a:lstStyle/>
          <a:p>
            <a:pPr>
              <a:defRPr/>
            </a:pPr>
            <a:r>
              <a:rPr lang="ja-JP" altLang="en-US" dirty="0"/>
              <a:t>・社会問題意識もコミュニティ意識もどちらも</a:t>
            </a:r>
            <a:r>
              <a:rPr lang="en-US" altLang="ja-JP" dirty="0"/>
              <a:t>CRM</a:t>
            </a:r>
            <a:r>
              <a:rPr lang="ja-JP" altLang="en-US" dirty="0"/>
              <a:t>製品の購買の動機となるということが分かった。</a:t>
            </a:r>
            <a:endParaRPr lang="en-US" altLang="ja-JP" dirty="0"/>
          </a:p>
          <a:p>
            <a:pPr>
              <a:defRPr/>
            </a:pPr>
            <a:endParaRPr lang="en-US" altLang="ja-JP" dirty="0"/>
          </a:p>
          <a:p>
            <a:r>
              <a:rPr lang="ja-JP" altLang="en-US" dirty="0"/>
              <a:t>・</a:t>
            </a:r>
            <a:r>
              <a:rPr lang="en-US" altLang="ja-JP" dirty="0"/>
              <a:t>CRM</a:t>
            </a:r>
            <a:r>
              <a:rPr lang="ja-JP" altLang="en-US" dirty="0"/>
              <a:t>製品を購買する際に、</a:t>
            </a:r>
            <a:r>
              <a:rPr lang="ja-JP" altLang="en-US" sz="2000" dirty="0"/>
              <a:t>「</a:t>
            </a:r>
            <a:r>
              <a:rPr lang="ja-JP" altLang="en-US" sz="2000" b="1" dirty="0">
                <a:solidFill>
                  <a:srgbClr val="FF0000"/>
                </a:solidFill>
              </a:rPr>
              <a:t>社会的問題の解決のため</a:t>
            </a:r>
            <a:r>
              <a:rPr lang="ja-JP" altLang="en-US" sz="2000" dirty="0"/>
              <a:t>」</a:t>
            </a:r>
            <a:r>
              <a:rPr lang="ja-JP" altLang="en-US" dirty="0"/>
              <a:t>ではなく</a:t>
            </a:r>
            <a:r>
              <a:rPr lang="ja-JP" altLang="en-US" sz="2000" dirty="0"/>
              <a:t>「</a:t>
            </a:r>
            <a:r>
              <a:rPr lang="ja-JP" altLang="en-US" sz="2000" b="1" dirty="0">
                <a:solidFill>
                  <a:srgbClr val="FF0000"/>
                </a:solidFill>
              </a:rPr>
              <a:t>他人に誇示したい</a:t>
            </a:r>
            <a:r>
              <a:rPr lang="ja-JP" altLang="en-US" sz="2000" dirty="0"/>
              <a:t>」</a:t>
            </a:r>
            <a:r>
              <a:rPr lang="ja-JP" altLang="en-US" dirty="0"/>
              <a:t>という動機をもっている消費者が存在するかもしれないと私たちは考えていたが</a:t>
            </a:r>
            <a:r>
              <a:rPr lang="ja-JP" altLang="en-US" dirty="0" smtClean="0"/>
              <a:t>、調査から、コミュニティ</a:t>
            </a:r>
            <a:r>
              <a:rPr lang="ja-JP" altLang="en-US" dirty="0"/>
              <a:t>意識が高い</a:t>
            </a:r>
            <a:r>
              <a:rPr lang="ja-JP" altLang="en-US" dirty="0" smtClean="0"/>
              <a:t>人の、誇示したいという動機だけでなく、社会問題を解決したいという意識をも持ち合わせている事が分かった。</a:t>
            </a:r>
            <a:endParaRPr lang="en-US" altLang="ja-JP" dirty="0" smtClean="0"/>
          </a:p>
          <a:p>
            <a:endParaRPr lang="en-US" altLang="ja-JP" dirty="0"/>
          </a:p>
          <a:p>
            <a:pPr>
              <a:defRPr/>
            </a:pPr>
            <a:r>
              <a:rPr lang="ja-JP" altLang="en-US" dirty="0"/>
              <a:t>つまり、先行研究で「</a:t>
            </a:r>
            <a:r>
              <a:rPr lang="ja-JP" altLang="en-US" b="1" dirty="0"/>
              <a:t>所有すること</a:t>
            </a:r>
            <a:r>
              <a:rPr lang="ja-JP" altLang="en-US" dirty="0"/>
              <a:t>」に代わりステイタス・シンボルとして「</a:t>
            </a:r>
            <a:r>
              <a:rPr lang="ja-JP" altLang="en-US" b="1" dirty="0">
                <a:solidFill>
                  <a:srgbClr val="FF0000"/>
                </a:solidFill>
              </a:rPr>
              <a:t>社会性をもった消費</a:t>
            </a:r>
            <a:r>
              <a:rPr lang="ja-JP" altLang="en-US" dirty="0">
                <a:solidFill>
                  <a:srgbClr val="FF0000"/>
                </a:solidFill>
              </a:rPr>
              <a:t>」</a:t>
            </a:r>
            <a:r>
              <a:rPr lang="ja-JP" altLang="en-US" dirty="0"/>
              <a:t>があげられると言われていたように、現代の消費者は「</a:t>
            </a:r>
            <a:r>
              <a:rPr lang="ja-JP" altLang="en-US" b="1" dirty="0"/>
              <a:t>社会性を持った消費</a:t>
            </a:r>
            <a:r>
              <a:rPr lang="ja-JP" altLang="en-US" dirty="0"/>
              <a:t>」により、自分の社会的なステイタスをあらわしているということが分かった</a:t>
            </a:r>
            <a:r>
              <a:rPr lang="ja-JP" altLang="en-US" dirty="0" smtClean="0"/>
              <a:t>。</a:t>
            </a:r>
            <a:endParaRPr lang="en-US" altLang="ja-JP" dirty="0" smtClean="0"/>
          </a:p>
          <a:p>
            <a:pPr>
              <a:defRPr/>
            </a:pPr>
            <a:endParaRPr lang="en-US" altLang="ja-JP" dirty="0"/>
          </a:p>
          <a:p>
            <a:pPr>
              <a:defRPr/>
            </a:pPr>
            <a:r>
              <a:rPr lang="ja-JP" altLang="en-US" dirty="0"/>
              <a:t>・逆に、本調査では本当に「</a:t>
            </a:r>
            <a:r>
              <a:rPr lang="ja-JP" altLang="en-US" b="1" dirty="0">
                <a:solidFill>
                  <a:srgbClr val="FF0000"/>
                </a:solidFill>
              </a:rPr>
              <a:t>社会的問題の解決のため</a:t>
            </a:r>
            <a:r>
              <a:rPr lang="ja-JP" altLang="en-US" dirty="0"/>
              <a:t>」という動機で</a:t>
            </a:r>
            <a:r>
              <a:rPr lang="en-US" altLang="ja-JP" dirty="0"/>
              <a:t>CRM</a:t>
            </a:r>
            <a:r>
              <a:rPr lang="ja-JP" altLang="en-US" dirty="0"/>
              <a:t>製品を買っている消費者は少なかったといえる。</a:t>
            </a:r>
            <a:endParaRPr lang="en-US" altLang="ja-JP" dirty="0"/>
          </a:p>
          <a:p>
            <a:pPr>
              <a:defRPr/>
            </a:pPr>
            <a:endParaRPr lang="en-US" altLang="ja-JP" dirty="0"/>
          </a:p>
          <a:p>
            <a:pPr>
              <a:defRPr/>
            </a:pPr>
            <a:r>
              <a:rPr lang="ja-JP" altLang="en-US" dirty="0"/>
              <a:t>　　</a:t>
            </a:r>
            <a:endParaRPr lang="en-US" altLang="ja-JP" dirty="0"/>
          </a:p>
        </p:txBody>
      </p:sp>
    </p:spTree>
    <p:extLst>
      <p:ext uri="{BB962C8B-B14F-4D97-AF65-F5344CB8AC3E}">
        <p14:creationId xmlns:p14="http://schemas.microsoft.com/office/powerpoint/2010/main" val="322733699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a:t>
            </a:r>
            <a:endParaRPr kumimoji="1" lang="ja-JP" altLang="en-US"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46</a:t>
            </a:fld>
            <a:endParaRPr kumimoji="1" lang="ja-JP" altLang="en-US"/>
          </a:p>
        </p:txBody>
      </p:sp>
      <p:sp>
        <p:nvSpPr>
          <p:cNvPr id="4" name="正方形/長方形 3"/>
          <p:cNvSpPr/>
          <p:nvPr/>
        </p:nvSpPr>
        <p:spPr>
          <a:xfrm>
            <a:off x="395536" y="1340768"/>
            <a:ext cx="8280920" cy="5909310"/>
          </a:xfrm>
          <a:prstGeom prst="rect">
            <a:avLst/>
          </a:prstGeom>
        </p:spPr>
        <p:txBody>
          <a:bodyPr wrap="square">
            <a:spAutoFit/>
          </a:bodyPr>
          <a:lstStyle/>
          <a:p>
            <a:r>
              <a:rPr lang="ja-JP" altLang="en-US" dirty="0"/>
              <a:t>・ライフスタイルに関して詳しい質問（学歴、出身地など）を設けたが、調査の対象が偏ってしまった（</a:t>
            </a:r>
            <a:r>
              <a:rPr lang="ja-JP" altLang="en-US" dirty="0" smtClean="0"/>
              <a:t>青山学院大学</a:t>
            </a:r>
            <a:r>
              <a:rPr lang="ja-JP" altLang="en-US" dirty="0"/>
              <a:t>出身の人が多かった、</a:t>
            </a:r>
            <a:r>
              <a:rPr lang="ja-JP" altLang="en-US" dirty="0" smtClean="0"/>
              <a:t>東京・神奈川出身者が多かったなど</a:t>
            </a:r>
            <a:r>
              <a:rPr lang="ja-JP" altLang="en-US" dirty="0"/>
              <a:t>）</a:t>
            </a:r>
            <a:r>
              <a:rPr lang="ja-JP" altLang="en-US" dirty="0" smtClean="0"/>
              <a:t>。</a:t>
            </a:r>
            <a:endParaRPr lang="en-US" altLang="ja-JP" dirty="0"/>
          </a:p>
          <a:p>
            <a:r>
              <a:rPr lang="ja-JP" altLang="en-US" dirty="0"/>
              <a:t>より広範囲の人に対して調査を行うべきだった</a:t>
            </a:r>
            <a:r>
              <a:rPr lang="ja-JP" altLang="en-US" dirty="0" smtClean="0"/>
              <a:t>。</a:t>
            </a:r>
            <a:endParaRPr lang="en-US" altLang="ja-JP" dirty="0" smtClean="0"/>
          </a:p>
          <a:p>
            <a:endParaRPr lang="en-US" altLang="ja-JP" dirty="0"/>
          </a:p>
          <a:p>
            <a:r>
              <a:rPr lang="ja-JP" altLang="en-US" dirty="0" smtClean="0"/>
              <a:t>・調査の質問数が多かったため、的確な回答を得られなかった可能性がある。</a:t>
            </a:r>
            <a:endParaRPr lang="en-US" altLang="ja-JP" dirty="0"/>
          </a:p>
          <a:p>
            <a:endParaRPr lang="en-US" altLang="ja-JP" dirty="0"/>
          </a:p>
          <a:p>
            <a:r>
              <a:rPr lang="ja-JP" altLang="en-US" dirty="0" smtClean="0"/>
              <a:t>・変数を正確に測る質問を作れなかった。（特に「</a:t>
            </a:r>
            <a:r>
              <a:rPr lang="ja-JP" altLang="en-US" dirty="0"/>
              <a:t>再購買意欲</a:t>
            </a:r>
            <a:r>
              <a:rPr lang="ja-JP" altLang="en-US" dirty="0" smtClean="0"/>
              <a:t>」変数）</a:t>
            </a:r>
            <a:endParaRPr lang="en-US" altLang="ja-JP" dirty="0" smtClean="0"/>
          </a:p>
          <a:p>
            <a:endParaRPr lang="en-US" altLang="ja-JP" dirty="0"/>
          </a:p>
          <a:p>
            <a:pPr>
              <a:defRPr/>
            </a:pPr>
            <a:r>
              <a:rPr lang="ja-JP" altLang="en-US" dirty="0"/>
              <a:t>・消費者の傾向を捉えることはできたが、はっきりとしたクラスタに分類することができなかった</a:t>
            </a:r>
            <a:r>
              <a:rPr lang="ja-JP" altLang="en-US" dirty="0" smtClean="0"/>
              <a:t>。</a:t>
            </a:r>
            <a:endParaRPr lang="en-US" altLang="ja-JP" dirty="0" smtClean="0"/>
          </a:p>
          <a:p>
            <a:pPr>
              <a:defRPr/>
            </a:pPr>
            <a:endParaRPr lang="en-US" altLang="ja-JP" dirty="0"/>
          </a:p>
          <a:p>
            <a:pPr>
              <a:defRPr/>
            </a:pPr>
            <a:r>
              <a:rPr lang="ja-JP" altLang="en-US" dirty="0" smtClean="0"/>
              <a:t>・</a:t>
            </a:r>
            <a:r>
              <a:rPr lang="ja-JP" altLang="en-US" dirty="0"/>
              <a:t>本</a:t>
            </a:r>
            <a:r>
              <a:rPr lang="ja-JP" altLang="en-US" dirty="0" smtClean="0"/>
              <a:t>調査</a:t>
            </a:r>
            <a:r>
              <a:rPr lang="ja-JP" altLang="en-US" dirty="0"/>
              <a:t>の結果で</a:t>
            </a:r>
            <a:r>
              <a:rPr lang="ja-JP" altLang="en-US" dirty="0" smtClean="0"/>
              <a:t>は、本当</a:t>
            </a:r>
            <a:r>
              <a:rPr lang="ja-JP" altLang="en-US" dirty="0"/>
              <a:t>に「</a:t>
            </a:r>
            <a:r>
              <a:rPr lang="ja-JP" altLang="en-US" b="1" dirty="0">
                <a:solidFill>
                  <a:srgbClr val="FF0000"/>
                </a:solidFill>
              </a:rPr>
              <a:t>社会的問題の解決のため</a:t>
            </a:r>
            <a:r>
              <a:rPr lang="ja-JP" altLang="en-US" dirty="0"/>
              <a:t>」に</a:t>
            </a:r>
            <a:r>
              <a:rPr lang="en-US" altLang="ja-JP" dirty="0"/>
              <a:t>CRM</a:t>
            </a:r>
            <a:r>
              <a:rPr lang="ja-JP" altLang="en-US" dirty="0"/>
              <a:t>製品を買っている消費者はいないということになってしまったが、本当にそう</a:t>
            </a:r>
            <a:r>
              <a:rPr lang="ja-JP" altLang="en-US" dirty="0" smtClean="0"/>
              <a:t>な</a:t>
            </a:r>
            <a:r>
              <a:rPr lang="ja-JP" altLang="en-US" dirty="0"/>
              <a:t>の</a:t>
            </a:r>
            <a:r>
              <a:rPr lang="ja-JP" altLang="en-US" dirty="0" smtClean="0"/>
              <a:t>か定かではない。</a:t>
            </a:r>
            <a:endParaRPr lang="en-US" altLang="ja-JP" dirty="0"/>
          </a:p>
          <a:p>
            <a:pPr>
              <a:defRPr/>
            </a:pPr>
            <a:endParaRPr lang="en-US" altLang="ja-JP" dirty="0"/>
          </a:p>
          <a:p>
            <a:pPr>
              <a:defRPr/>
            </a:pPr>
            <a:r>
              <a:rPr lang="ja-JP" altLang="en-US" dirty="0"/>
              <a:t>　　</a:t>
            </a:r>
            <a:endParaRPr lang="en-US" altLang="ja-JP" dirty="0"/>
          </a:p>
          <a:p>
            <a:pPr>
              <a:defRPr/>
            </a:pPr>
            <a:r>
              <a:rPr lang="ja-JP" altLang="en-US" dirty="0"/>
              <a:t>　</a:t>
            </a:r>
            <a:r>
              <a:rPr lang="ja-JP" altLang="en-US" dirty="0" smtClean="0"/>
              <a:t>よって、変数</a:t>
            </a:r>
            <a:r>
              <a:rPr lang="ja-JP" altLang="en-US" dirty="0"/>
              <a:t>の見直し、アンケートの質問項目の見直しをする必要がある。</a:t>
            </a:r>
            <a:endParaRPr lang="en-US" altLang="ja-JP" dirty="0"/>
          </a:p>
          <a:p>
            <a:pPr>
              <a:defRPr/>
            </a:pPr>
            <a:endParaRPr lang="en-US" altLang="ja-JP" dirty="0"/>
          </a:p>
          <a:p>
            <a:pPr>
              <a:defRPr/>
            </a:pPr>
            <a:endParaRPr lang="en-US" altLang="ja-JP" dirty="0"/>
          </a:p>
          <a:p>
            <a:pPr>
              <a:defRPr/>
            </a:pPr>
            <a:endParaRPr lang="en-US" altLang="ja-JP" dirty="0"/>
          </a:p>
          <a:p>
            <a:endParaRPr lang="en-US" altLang="ja-JP" dirty="0"/>
          </a:p>
        </p:txBody>
      </p:sp>
    </p:spTree>
    <p:extLst>
      <p:ext uri="{BB962C8B-B14F-4D97-AF65-F5344CB8AC3E}">
        <p14:creationId xmlns:p14="http://schemas.microsoft.com/office/powerpoint/2010/main" val="11982174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参考文献</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47</a:t>
            </a:fld>
            <a:endParaRPr kumimoji="1" lang="ja-JP" altLang="en-US"/>
          </a:p>
        </p:txBody>
      </p:sp>
      <p:sp>
        <p:nvSpPr>
          <p:cNvPr id="4" name="コンテンツ プレースホルダ 2"/>
          <p:cNvSpPr>
            <a:spLocks noGrp="1"/>
          </p:cNvSpPr>
          <p:nvPr>
            <p:ph sz="quarter" idx="1"/>
          </p:nvPr>
        </p:nvSpPr>
        <p:spPr>
          <a:xfrm>
            <a:off x="323528" y="1340768"/>
            <a:ext cx="8352928" cy="4824536"/>
          </a:xfrm>
        </p:spPr>
        <p:txBody>
          <a:bodyPr>
            <a:noAutofit/>
          </a:bodyPr>
          <a:lstStyle/>
          <a:p>
            <a:r>
              <a:rPr lang="en-US" altLang="ja-JP" sz="1400" dirty="0"/>
              <a:t>Abraham Harold Maslow (1943), </a:t>
            </a:r>
            <a:r>
              <a:rPr lang="en-US" altLang="ja-JP" sz="1400" dirty="0" smtClean="0"/>
              <a:t>“A </a:t>
            </a:r>
            <a:r>
              <a:rPr lang="en-US" altLang="ja-JP" sz="1400" dirty="0"/>
              <a:t>Theory of </a:t>
            </a:r>
            <a:r>
              <a:rPr lang="en-US" altLang="ja-JP" sz="1400" dirty="0" smtClean="0"/>
              <a:t>Motivation” : Psychological Review</a:t>
            </a:r>
          </a:p>
          <a:p>
            <a:r>
              <a:rPr lang="en-US" altLang="ja-JP" sz="1400" dirty="0"/>
              <a:t>Adkins</a:t>
            </a:r>
            <a:r>
              <a:rPr lang="ja-JP" altLang="en-US" sz="1400" dirty="0"/>
              <a:t>　</a:t>
            </a:r>
            <a:r>
              <a:rPr lang="en-US" altLang="ja-JP" sz="1400" dirty="0"/>
              <a:t>Sue </a:t>
            </a:r>
            <a:r>
              <a:rPr lang="ja-JP" altLang="en-US" sz="1400" dirty="0"/>
              <a:t>（</a:t>
            </a:r>
            <a:r>
              <a:rPr lang="en-US" altLang="ja-JP" sz="1400" dirty="0"/>
              <a:t>1999</a:t>
            </a:r>
            <a:r>
              <a:rPr lang="ja-JP" altLang="en-US" sz="1400" dirty="0"/>
              <a:t>） </a:t>
            </a:r>
            <a:r>
              <a:rPr lang="en-US" altLang="ja-JP" sz="1400" dirty="0" smtClean="0"/>
              <a:t>, Cause</a:t>
            </a:r>
            <a:r>
              <a:rPr lang="en-US" altLang="ja-JP" sz="1400" dirty="0"/>
              <a:t> Related Marketing: Who Cares Wins, Butterworth Heinemann</a:t>
            </a:r>
          </a:p>
          <a:p>
            <a:r>
              <a:rPr lang="en-US" altLang="ja-JP" sz="1400" dirty="0" err="1" smtClean="0"/>
              <a:t>Barone</a:t>
            </a:r>
            <a:r>
              <a:rPr lang="en-US" altLang="ja-JP" sz="1400" dirty="0" smtClean="0"/>
              <a:t>, M.J., Miyazaki, A. D. and Taylor, K.A. (2000) , The Influence of Cause-Related Marketing on Consumer Choice : Does One Good Turn Deserve Another? </a:t>
            </a:r>
          </a:p>
          <a:p>
            <a:r>
              <a:rPr lang="en-US" altLang="ja-JP" sz="1400" dirty="0" err="1"/>
              <a:t>Creyer</a:t>
            </a:r>
            <a:r>
              <a:rPr lang="en-US" altLang="ja-JP" sz="1400" dirty="0"/>
              <a:t>, E.H. and William T. Ross Jr. (1997), </a:t>
            </a:r>
            <a:r>
              <a:rPr lang="en-US" altLang="ja-JP" sz="1400" dirty="0" smtClean="0"/>
              <a:t>  “The</a:t>
            </a:r>
            <a:r>
              <a:rPr lang="en-US" altLang="ja-JP" sz="1400" dirty="0"/>
              <a:t> Influence of Firm Behavior on Purchase Intention: Do consumer really care about business ethics?,” Journal of Consumer Marketing, Vol.14, No.6, pp.421-432. </a:t>
            </a:r>
            <a:br>
              <a:rPr lang="en-US" altLang="ja-JP" sz="1400" dirty="0"/>
            </a:br>
            <a:r>
              <a:rPr lang="en-US" altLang="ja-JP" sz="1400" dirty="0"/>
              <a:t/>
            </a:r>
            <a:br>
              <a:rPr lang="en-US" altLang="ja-JP" sz="1400" dirty="0"/>
            </a:br>
            <a:r>
              <a:rPr lang="en-US" altLang="ja-JP" sz="1400" dirty="0" smtClean="0"/>
              <a:t>Ellen, P.S., Mohr, L.A. and Webb, D.J.(2000), “Charitable </a:t>
            </a:r>
            <a:r>
              <a:rPr lang="en-US" altLang="ja-JP" sz="1400" dirty="0" err="1" smtClean="0"/>
              <a:t>Programa</a:t>
            </a:r>
            <a:r>
              <a:rPr lang="en-US" altLang="ja-JP" sz="1400" dirty="0" smtClean="0"/>
              <a:t> and Retailer : Do They Mix?”  Journal of retailing, Vol.76, No.3, pp.393-406</a:t>
            </a:r>
          </a:p>
          <a:p>
            <a:r>
              <a:rPr lang="en-US" altLang="ja-JP" sz="1400" dirty="0"/>
              <a:t>Martineau</a:t>
            </a:r>
            <a:endParaRPr lang="en-US" altLang="ja-JP" sz="1400" dirty="0" smtClean="0"/>
          </a:p>
          <a:p>
            <a:r>
              <a:rPr lang="en-US" altLang="ja-JP" sz="1400" dirty="0" smtClean="0"/>
              <a:t>Michal </a:t>
            </a:r>
            <a:r>
              <a:rPr lang="en-US" altLang="ja-JP" sz="1400" dirty="0" err="1" smtClean="0"/>
              <a:t>Strahilevitz</a:t>
            </a:r>
            <a:r>
              <a:rPr lang="en-US" altLang="ja-JP" sz="1400" dirty="0" smtClean="0"/>
              <a:t> and John G. Myers</a:t>
            </a:r>
            <a:r>
              <a:rPr lang="en-US" altLang="ja-JP" sz="1400" dirty="0"/>
              <a:t>,  (1998</a:t>
            </a:r>
            <a:r>
              <a:rPr lang="en-US" altLang="ja-JP" sz="1400" dirty="0" smtClean="0"/>
              <a:t>),  Journal of Consumer Research Donations to Charity as    Purchase </a:t>
            </a:r>
            <a:r>
              <a:rPr lang="en-US" altLang="ja-JP" sz="1400" dirty="0" err="1" smtClean="0"/>
              <a:t>Incentives;How</a:t>
            </a:r>
            <a:r>
              <a:rPr lang="en-US" altLang="ja-JP" sz="1400" dirty="0" smtClean="0"/>
              <a:t> Well They Work May Depend on What You Are Trying to Sell</a:t>
            </a:r>
          </a:p>
          <a:p>
            <a:r>
              <a:rPr lang="en-US" altLang="ja-JP" sz="1400" dirty="0" smtClean="0"/>
              <a:t>Phillip </a:t>
            </a:r>
            <a:r>
              <a:rPr lang="en-US" altLang="ja-JP" sz="1400" dirty="0" err="1"/>
              <a:t>Kotler</a:t>
            </a:r>
            <a:r>
              <a:rPr lang="en-US" altLang="ja-JP" sz="1400" dirty="0"/>
              <a:t> </a:t>
            </a:r>
            <a:r>
              <a:rPr lang="ja-JP" altLang="en-US" sz="1400" dirty="0"/>
              <a:t>＆ </a:t>
            </a:r>
            <a:r>
              <a:rPr lang="en-US" altLang="ja-JP" sz="1400" dirty="0"/>
              <a:t>Kevin Lane </a:t>
            </a:r>
            <a:r>
              <a:rPr lang="en-US" altLang="ja-JP" sz="1400" dirty="0" smtClean="0"/>
              <a:t>Keller(2008), Marketing </a:t>
            </a:r>
            <a:r>
              <a:rPr lang="en-US" altLang="ja-JP" sz="1400" dirty="0" err="1"/>
              <a:t>Management.Pearson</a:t>
            </a:r>
            <a:r>
              <a:rPr lang="en-US" altLang="ja-JP" sz="1400" dirty="0"/>
              <a:t> </a:t>
            </a:r>
            <a:r>
              <a:rPr lang="en-US" altLang="ja-JP" sz="1400" dirty="0" smtClean="0"/>
              <a:t>Education</a:t>
            </a:r>
          </a:p>
          <a:p>
            <a:r>
              <a:rPr lang="en-US" altLang="ja-JP" sz="1400" dirty="0" smtClean="0"/>
              <a:t>Pringle, Hamish and Marjorie Thompson  (1999), brand spirit: how cause related marketing builds brands, Wiley</a:t>
            </a:r>
          </a:p>
          <a:p>
            <a:pPr algn="just"/>
            <a:r>
              <a:rPr lang="en-US" altLang="ja-JP" sz="1400" dirty="0" smtClean="0"/>
              <a:t>Ross, J.K. Patterson, </a:t>
            </a:r>
            <a:r>
              <a:rPr lang="en-US" altLang="ja-JP" sz="1400" dirty="0" err="1" smtClean="0"/>
              <a:t>L.t.</a:t>
            </a:r>
            <a:r>
              <a:rPr lang="en-US" altLang="ja-JP" sz="1400" dirty="0" smtClean="0"/>
              <a:t> and </a:t>
            </a:r>
            <a:r>
              <a:rPr lang="en-US" altLang="ja-JP" sz="1400" dirty="0" err="1" smtClean="0"/>
              <a:t>Stutts</a:t>
            </a:r>
            <a:r>
              <a:rPr lang="en-US" altLang="ja-JP" sz="1400" dirty="0" smtClean="0"/>
              <a:t>, M.A (1992), “Consumer Perceptions of Organizations That Use Cause-Related Marketing” : Journal of the Academy of </a:t>
            </a:r>
            <a:r>
              <a:rPr lang="ja-JP" altLang="en-US" sz="1400" dirty="0" smtClean="0"/>
              <a:t>　　　</a:t>
            </a:r>
            <a:r>
              <a:rPr lang="en-US" altLang="ja-JP" sz="1400" dirty="0" smtClean="0"/>
              <a:t>Marketing Science, Vol.20, No.1, pp.93-97</a:t>
            </a:r>
          </a:p>
          <a:p>
            <a:pPr algn="just"/>
            <a:r>
              <a:rPr lang="en-US" altLang="ja-JP" sz="1400" dirty="0" err="1" smtClean="0"/>
              <a:t>ThorsteinVeblen</a:t>
            </a:r>
            <a:r>
              <a:rPr lang="en-US" altLang="ja-JP" sz="1400" dirty="0" smtClean="0"/>
              <a:t> </a:t>
            </a:r>
            <a:r>
              <a:rPr lang="ja-JP" altLang="en-US" sz="1400" dirty="0"/>
              <a:t> </a:t>
            </a:r>
            <a:r>
              <a:rPr lang="en-US" altLang="ja-JP" sz="1400" dirty="0" smtClean="0"/>
              <a:t>(1899), 『</a:t>
            </a:r>
            <a:r>
              <a:rPr lang="en-US" altLang="ja-JP" sz="1400" dirty="0"/>
              <a:t> The Theory of the Leisure </a:t>
            </a:r>
            <a:r>
              <a:rPr lang="en-US" altLang="ja-JP" sz="1400" dirty="0" smtClean="0"/>
              <a:t>Class(</a:t>
            </a:r>
            <a:r>
              <a:rPr lang="ja-JP" altLang="en-US" sz="1400" b="1" dirty="0" smtClean="0"/>
              <a:t>有閑</a:t>
            </a:r>
            <a:r>
              <a:rPr lang="ja-JP" altLang="en-US" sz="1400" b="1" dirty="0"/>
              <a:t>階級の</a:t>
            </a:r>
            <a:r>
              <a:rPr lang="ja-JP" altLang="en-US" sz="1400" b="1" dirty="0" smtClean="0"/>
              <a:t>理論</a:t>
            </a:r>
            <a:r>
              <a:rPr lang="en-US" altLang="ja-JP" sz="1400" dirty="0" smtClean="0"/>
              <a:t>)』</a:t>
            </a:r>
          </a:p>
          <a:p>
            <a:pPr algn="just"/>
            <a:endParaRPr lang="en-US" altLang="ja-JP" sz="1400" dirty="0" smtClean="0"/>
          </a:p>
        </p:txBody>
      </p:sp>
    </p:spTree>
    <p:extLst>
      <p:ext uri="{BB962C8B-B14F-4D97-AF65-F5344CB8AC3E}">
        <p14:creationId xmlns:p14="http://schemas.microsoft.com/office/powerpoint/2010/main" val="135432937"/>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参考文献</a:t>
            </a:r>
            <a:endParaRPr kumimoji="1" lang="ja-JP" altLang="en-US" sz="4000" dirty="0"/>
          </a:p>
        </p:txBody>
      </p:sp>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48</a:t>
            </a:fld>
            <a:endParaRPr kumimoji="1" lang="ja-JP" altLang="en-US"/>
          </a:p>
        </p:txBody>
      </p:sp>
      <p:sp>
        <p:nvSpPr>
          <p:cNvPr id="4" name="コンテンツ プレースホルダ 2"/>
          <p:cNvSpPr>
            <a:spLocks noGrp="1"/>
          </p:cNvSpPr>
          <p:nvPr>
            <p:ph sz="quarter" idx="1"/>
          </p:nvPr>
        </p:nvSpPr>
        <p:spPr>
          <a:xfrm>
            <a:off x="251520" y="1412776"/>
            <a:ext cx="8352928" cy="4824536"/>
          </a:xfrm>
        </p:spPr>
        <p:txBody>
          <a:bodyPr>
            <a:normAutofit fontScale="77500" lnSpcReduction="20000"/>
          </a:bodyPr>
          <a:lstStyle/>
          <a:p>
            <a:r>
              <a:rPr lang="ja-JP" altLang="en-US" b="1" dirty="0" smtClean="0"/>
              <a:t>塩田</a:t>
            </a:r>
            <a:r>
              <a:rPr lang="ja-JP" altLang="en-US" b="1" dirty="0"/>
              <a:t>静雄（</a:t>
            </a:r>
            <a:r>
              <a:rPr lang="en-US" altLang="ja-JP" b="1" dirty="0"/>
              <a:t>2002</a:t>
            </a:r>
            <a:r>
              <a:rPr lang="ja-JP" altLang="en-US" b="1" dirty="0"/>
              <a:t>）</a:t>
            </a:r>
            <a:r>
              <a:rPr lang="ja-JP" altLang="en-US" b="1" dirty="0" smtClean="0"/>
              <a:t>、</a:t>
            </a:r>
            <a:r>
              <a:rPr lang="en-US" altLang="ja-JP" b="1" dirty="0" smtClean="0"/>
              <a:t>『</a:t>
            </a:r>
            <a:r>
              <a:rPr lang="ja-JP" altLang="en-US" b="1" dirty="0" smtClean="0"/>
              <a:t>消費者</a:t>
            </a:r>
            <a:r>
              <a:rPr lang="ja-JP" altLang="en-US" b="1" dirty="0"/>
              <a:t>行動の理論と</a:t>
            </a:r>
            <a:r>
              <a:rPr lang="ja-JP" altLang="en-US" b="1" dirty="0" smtClean="0"/>
              <a:t>分析</a:t>
            </a:r>
            <a:r>
              <a:rPr lang="en-US" altLang="ja-JP" b="1" dirty="0" smtClean="0"/>
              <a:t>』</a:t>
            </a:r>
            <a:r>
              <a:rPr lang="ja-JP" altLang="en-US" b="1" dirty="0" smtClean="0"/>
              <a:t>中央経済社</a:t>
            </a:r>
            <a:endParaRPr lang="en-US" altLang="ja-JP" b="1" dirty="0"/>
          </a:p>
          <a:p>
            <a:r>
              <a:rPr lang="ja-JP" altLang="en-US" sz="2600" b="1" dirty="0" smtClean="0"/>
              <a:t>世良</a:t>
            </a:r>
            <a:r>
              <a:rPr lang="ja-JP" altLang="en-US" sz="2600" b="1" dirty="0"/>
              <a:t>耕一</a:t>
            </a:r>
            <a:r>
              <a:rPr lang="ja-JP" altLang="en-US" b="1" dirty="0"/>
              <a:t>（</a:t>
            </a:r>
            <a:r>
              <a:rPr lang="en-US" altLang="ja-JP" b="1" dirty="0"/>
              <a:t>2002</a:t>
            </a:r>
            <a:r>
              <a:rPr lang="ja-JP" altLang="en-US" b="1" dirty="0"/>
              <a:t>）</a:t>
            </a:r>
            <a:r>
              <a:rPr lang="ja-JP" altLang="en-US" sz="2600" b="1" dirty="0"/>
              <a:t>　</a:t>
            </a:r>
            <a:r>
              <a:rPr lang="en-US" altLang="ja-JP" sz="2600" b="1" dirty="0" smtClean="0"/>
              <a:t>『</a:t>
            </a:r>
            <a:r>
              <a:rPr lang="ja-JP" altLang="en-US" sz="2600" b="1" dirty="0" smtClean="0"/>
              <a:t>コーズ・リレーテッド・マーケティグを通じた消費者とのマーケティング・コミュニケーションに関する一考察</a:t>
            </a:r>
            <a:r>
              <a:rPr lang="en-US" altLang="ja-JP" sz="2600" b="1" dirty="0" smtClean="0"/>
              <a:t>』</a:t>
            </a:r>
            <a:r>
              <a:rPr lang="ja-JP" altLang="en-US" sz="2600" b="1" dirty="0" smtClean="0"/>
              <a:t>　函大商学論究</a:t>
            </a:r>
            <a:r>
              <a:rPr lang="en-US" altLang="ja-JP" sz="2600" b="1" dirty="0" smtClean="0"/>
              <a:t>』</a:t>
            </a:r>
            <a:r>
              <a:rPr lang="ja-JP" altLang="en-US" sz="2600" b="1" dirty="0" smtClean="0"/>
              <a:t>第</a:t>
            </a:r>
            <a:r>
              <a:rPr lang="en-US" altLang="ja-JP" sz="2600" b="1" dirty="0" smtClean="0"/>
              <a:t>34</a:t>
            </a:r>
            <a:r>
              <a:rPr lang="ja-JP" altLang="en-US" sz="2600" b="1" dirty="0" smtClean="0"/>
              <a:t>輯第</a:t>
            </a:r>
            <a:r>
              <a:rPr lang="en-US" altLang="ja-JP" sz="2600" b="1" dirty="0" smtClean="0"/>
              <a:t>2</a:t>
            </a:r>
            <a:r>
              <a:rPr lang="ja-JP" altLang="en-US" sz="2600" b="1" dirty="0" smtClean="0"/>
              <a:t>号 </a:t>
            </a:r>
            <a:endParaRPr lang="en-US" altLang="ja-JP" sz="2600" b="1" dirty="0" smtClean="0"/>
          </a:p>
          <a:p>
            <a:r>
              <a:rPr lang="ja-JP" altLang="en-US" sz="2600" b="1" dirty="0" smtClean="0"/>
              <a:t>内閣府「平成</a:t>
            </a:r>
            <a:r>
              <a:rPr lang="en-US" altLang="ja-JP" sz="2600" b="1" dirty="0" smtClean="0"/>
              <a:t>20</a:t>
            </a:r>
            <a:r>
              <a:rPr lang="ja-JP" altLang="en-US" sz="2600" b="1" dirty="0" smtClean="0"/>
              <a:t>年版　国民生活白書」</a:t>
            </a:r>
            <a:r>
              <a:rPr lang="en-US" altLang="ja-JP" sz="2600" b="1" dirty="0" smtClean="0"/>
              <a:t>(http://www5.cao.go.jp/seikatsu/whitepaper/index.html)</a:t>
            </a:r>
          </a:p>
          <a:p>
            <a:r>
              <a:rPr lang="ja-JP" altLang="en-US" sz="2600" b="1" dirty="0" smtClean="0"/>
              <a:t>日経流通新聞（</a:t>
            </a:r>
            <a:r>
              <a:rPr lang="en-US" altLang="zh-TW" sz="2600" b="1" dirty="0" smtClean="0"/>
              <a:t>2011</a:t>
            </a:r>
            <a:r>
              <a:rPr lang="ja-JP" altLang="en-US" sz="2600" b="1" dirty="0"/>
              <a:t>年</a:t>
            </a:r>
            <a:r>
              <a:rPr lang="en-US" altLang="zh-TW" sz="2600" b="1" dirty="0" smtClean="0"/>
              <a:t>03</a:t>
            </a:r>
            <a:r>
              <a:rPr lang="ja-JP" altLang="en-US" sz="2600" b="1" dirty="0" smtClean="0"/>
              <a:t>月</a:t>
            </a:r>
            <a:r>
              <a:rPr lang="en-US" altLang="zh-TW" sz="2600" b="1" dirty="0" smtClean="0"/>
              <a:t>30</a:t>
            </a:r>
            <a:r>
              <a:rPr lang="ja-JP" altLang="en-US" sz="2600" b="1" dirty="0" smtClean="0"/>
              <a:t>日</a:t>
            </a:r>
            <a:r>
              <a:rPr lang="en-US" altLang="zh-TW" sz="2600" b="1" dirty="0" smtClean="0"/>
              <a:t> </a:t>
            </a:r>
            <a:r>
              <a:rPr lang="ja-JP" altLang="en-US" sz="2600" b="1" dirty="0" smtClean="0"/>
              <a:t>）</a:t>
            </a:r>
            <a:endParaRPr lang="en-US" altLang="ja-JP" sz="2600" b="1" dirty="0" smtClean="0"/>
          </a:p>
          <a:p>
            <a:r>
              <a:rPr lang="ja-JP" altLang="en-US" sz="2600" b="1" dirty="0" smtClean="0"/>
              <a:t>アサヒスーパードライ（</a:t>
            </a:r>
            <a:r>
              <a:rPr lang="en-US" altLang="ja-JP" sz="2600" b="1" dirty="0" smtClean="0"/>
              <a:t>http</a:t>
            </a:r>
            <a:r>
              <a:rPr lang="en-US" altLang="ja-JP" sz="2600" b="1" dirty="0"/>
              <a:t>://www.asahibeer.co.jp/superdry</a:t>
            </a:r>
            <a:r>
              <a:rPr lang="en-US" altLang="ja-JP" sz="2600" b="1" dirty="0" smtClean="0"/>
              <a:t>/</a:t>
            </a:r>
            <a:r>
              <a:rPr lang="ja-JP" altLang="en-US" sz="2600" b="1" dirty="0" smtClean="0"/>
              <a:t>）</a:t>
            </a:r>
            <a:endParaRPr lang="en-US" altLang="ja-JP" sz="2600" b="1" dirty="0" smtClean="0"/>
          </a:p>
          <a:p>
            <a:r>
              <a:rPr lang="ja-JP" altLang="en-US" sz="2600" b="1" dirty="0" smtClean="0"/>
              <a:t>アップル（</a:t>
            </a:r>
            <a:r>
              <a:rPr lang="en-US" altLang="ja-JP" sz="2600" b="1" dirty="0" smtClean="0"/>
              <a:t>http</a:t>
            </a:r>
            <a:r>
              <a:rPr lang="en-US" altLang="ja-JP" sz="2600" b="1" dirty="0"/>
              <a:t>://www.apple.com/jp/ipod/red</a:t>
            </a:r>
            <a:r>
              <a:rPr lang="en-US" altLang="ja-JP" sz="2600" b="1" dirty="0" smtClean="0"/>
              <a:t>/</a:t>
            </a:r>
            <a:r>
              <a:rPr lang="ja-JP" altLang="en-US" sz="2600" b="1" dirty="0" smtClean="0"/>
              <a:t>）</a:t>
            </a:r>
            <a:endParaRPr lang="en-US" altLang="ja-JP" sz="2600" b="1" dirty="0"/>
          </a:p>
          <a:p>
            <a:r>
              <a:rPr lang="ja-JP" altLang="en-US" sz="2600" b="1" dirty="0" smtClean="0"/>
              <a:t>コアラのマーチ（</a:t>
            </a:r>
            <a:r>
              <a:rPr lang="en-US" altLang="ja-JP" sz="2600" b="1" dirty="0"/>
              <a:t>http://www.lotte.co.jp/products/brand/koala</a:t>
            </a:r>
            <a:r>
              <a:rPr lang="en-US" altLang="ja-JP" sz="2600" b="1" dirty="0" smtClean="0"/>
              <a:t>/</a:t>
            </a:r>
            <a:r>
              <a:rPr lang="ja-JP" altLang="en-US" sz="2600" b="1" dirty="0" smtClean="0"/>
              <a:t>）</a:t>
            </a:r>
            <a:endParaRPr lang="en-US" altLang="ja-JP" sz="2600" b="1" dirty="0" smtClean="0"/>
          </a:p>
          <a:p>
            <a:r>
              <a:rPr lang="ja-JP" altLang="en-US" sz="2600" b="1" dirty="0" smtClean="0"/>
              <a:t>ネピア</a:t>
            </a:r>
            <a:r>
              <a:rPr lang="en-US" altLang="ja-JP" sz="2600" b="1" dirty="0"/>
              <a:t>(http://1000toilets.com/)</a:t>
            </a:r>
          </a:p>
          <a:p>
            <a:r>
              <a:rPr lang="ja-JP" altLang="en-US" sz="2600" b="1" dirty="0"/>
              <a:t>ボルヴィック</a:t>
            </a:r>
            <a:r>
              <a:rPr lang="en-US" altLang="ja-JP" sz="2600" b="1" dirty="0"/>
              <a:t>(http://www.volvic.co.jp/csr/1lfor10l/index.html</a:t>
            </a:r>
            <a:r>
              <a:rPr lang="en-US" altLang="ja-JP" sz="2600" b="1" dirty="0" smtClean="0"/>
              <a:t>)</a:t>
            </a:r>
          </a:p>
          <a:p>
            <a:r>
              <a:rPr lang="ja-JP" altLang="en-US" sz="2600" b="1" dirty="0" smtClean="0"/>
              <a:t>森永製菓（</a:t>
            </a:r>
            <a:r>
              <a:rPr lang="en-US" altLang="ja-JP" sz="2600" b="1" dirty="0" smtClean="0"/>
              <a:t>http</a:t>
            </a:r>
            <a:r>
              <a:rPr lang="en-US" altLang="ja-JP" sz="2600" b="1" dirty="0"/>
              <a:t>://</a:t>
            </a:r>
            <a:r>
              <a:rPr lang="en-US" altLang="ja-JP" sz="2600" b="1" dirty="0" smtClean="0"/>
              <a:t>www.morinaga.co.jp/milk_chocolate/index.html</a:t>
            </a:r>
            <a:r>
              <a:rPr lang="ja-JP" altLang="en-US" sz="2600" b="1" dirty="0" smtClean="0"/>
              <a:t>）</a:t>
            </a:r>
            <a:endParaRPr lang="en-US" altLang="ja-JP" sz="2600" b="1" dirty="0"/>
          </a:p>
          <a:p>
            <a:r>
              <a:rPr lang="ja-JP" altLang="en-US" sz="2600" b="1" dirty="0"/>
              <a:t>素材サイト　無料イラスト</a:t>
            </a:r>
            <a:r>
              <a:rPr lang="en-US" altLang="ja-JP" sz="2600" b="1" dirty="0"/>
              <a:t>【</a:t>
            </a:r>
            <a:r>
              <a:rPr lang="ja-JP" altLang="en-US" sz="2600" b="1" dirty="0"/>
              <a:t>イラスト</a:t>
            </a:r>
            <a:r>
              <a:rPr lang="ja-JP" altLang="en-US" sz="2600" b="1" dirty="0" err="1"/>
              <a:t>わん</a:t>
            </a:r>
            <a:r>
              <a:rPr lang="ja-JP" altLang="en-US" sz="2600" b="1" dirty="0"/>
              <a:t>パグ</a:t>
            </a:r>
            <a:r>
              <a:rPr lang="en-US" altLang="ja-JP" sz="2600" b="1" dirty="0"/>
              <a:t>】(http://www.wanpug.com/)</a:t>
            </a:r>
            <a:endParaRPr lang="ja-JP" altLang="en-US" sz="2600" b="1" dirty="0"/>
          </a:p>
          <a:p>
            <a:pPr marL="0" indent="0">
              <a:buNone/>
            </a:pPr>
            <a:endParaRPr kumimoji="1" lang="ja-JP" altLang="en-US" sz="2600" dirty="0"/>
          </a:p>
        </p:txBody>
      </p:sp>
    </p:spTree>
    <p:extLst>
      <p:ext uri="{BB962C8B-B14F-4D97-AF65-F5344CB8AC3E}">
        <p14:creationId xmlns:p14="http://schemas.microsoft.com/office/powerpoint/2010/main" val="1555868309"/>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8441BD20-250E-4BE8-9BBF-C2C08073649B}" type="slidenum">
              <a:rPr kumimoji="1" lang="ja-JP" altLang="en-US" smtClean="0"/>
              <a:pPr/>
              <a:t>49</a:t>
            </a:fld>
            <a:endParaRPr kumimoji="1" lang="ja-JP" altLang="en-US"/>
          </a:p>
        </p:txBody>
      </p:sp>
      <p:sp>
        <p:nvSpPr>
          <p:cNvPr id="5" name="テキスト ボックス 4"/>
          <p:cNvSpPr txBox="1"/>
          <p:nvPr/>
        </p:nvSpPr>
        <p:spPr>
          <a:xfrm>
            <a:off x="611560" y="2996952"/>
            <a:ext cx="7920880" cy="830997"/>
          </a:xfrm>
          <a:prstGeom prst="rect">
            <a:avLst/>
          </a:prstGeom>
          <a:noFill/>
        </p:spPr>
        <p:txBody>
          <a:bodyPr wrap="square" rtlCol="0">
            <a:spAutoFit/>
          </a:bodyPr>
          <a:lstStyle/>
          <a:p>
            <a:r>
              <a:rPr lang="ja-JP" altLang="en-US" sz="4800" dirty="0" smtClean="0"/>
              <a:t>ご静聴ありがとうございました</a:t>
            </a:r>
            <a:endParaRPr kumimoji="1" lang="ja-JP" altLang="en-US" sz="48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円形吹き出し 22"/>
          <p:cNvSpPr/>
          <p:nvPr/>
        </p:nvSpPr>
        <p:spPr>
          <a:xfrm>
            <a:off x="2771800" y="1988840"/>
            <a:ext cx="1080120" cy="648072"/>
          </a:xfrm>
          <a:prstGeom prst="wedgeEllipseCallout">
            <a:avLst>
              <a:gd name="adj1" fmla="val -12172"/>
              <a:gd name="adj2" fmla="val 75554"/>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21" name="円形吹き出し 20"/>
          <p:cNvSpPr/>
          <p:nvPr/>
        </p:nvSpPr>
        <p:spPr>
          <a:xfrm>
            <a:off x="5508104" y="1988840"/>
            <a:ext cx="1368152" cy="648072"/>
          </a:xfrm>
          <a:prstGeom prst="wedgeEllipseCallout">
            <a:avLst>
              <a:gd name="adj1" fmla="val -1380"/>
              <a:gd name="adj2" fmla="val 92379"/>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19" name="角丸四角形 18"/>
          <p:cNvSpPr/>
          <p:nvPr/>
        </p:nvSpPr>
        <p:spPr>
          <a:xfrm>
            <a:off x="6516216" y="4221088"/>
            <a:ext cx="1944216" cy="576064"/>
          </a:xfrm>
          <a:prstGeom prst="roundRect">
            <a:avLst/>
          </a:prstGeom>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18" name="角丸四角形 17"/>
          <p:cNvSpPr/>
          <p:nvPr/>
        </p:nvSpPr>
        <p:spPr>
          <a:xfrm>
            <a:off x="3923928" y="4221088"/>
            <a:ext cx="1224136" cy="576064"/>
          </a:xfrm>
          <a:prstGeom prst="roundRect">
            <a:avLst/>
          </a:prstGeom>
          <a:ln w="38100">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17" name="角丸四角形 16"/>
          <p:cNvSpPr/>
          <p:nvPr/>
        </p:nvSpPr>
        <p:spPr>
          <a:xfrm>
            <a:off x="827584" y="4221088"/>
            <a:ext cx="1512168" cy="576064"/>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2" name="タイトル 1"/>
          <p:cNvSpPr>
            <a:spLocks noGrp="1"/>
          </p:cNvSpPr>
          <p:nvPr>
            <p:ph type="title"/>
          </p:nvPr>
        </p:nvSpPr>
        <p:spPr/>
        <p:txBody>
          <a:bodyPr>
            <a:normAutofit/>
          </a:bodyPr>
          <a:lstStyle/>
          <a:p>
            <a:r>
              <a:rPr lang="ja-JP" altLang="en-US" sz="4000" dirty="0" smtClean="0"/>
              <a:t>活動の共通点</a:t>
            </a:r>
            <a:endParaRPr kumimoji="1" lang="ja-JP" altLang="en-US" sz="4000" dirty="0"/>
          </a:p>
        </p:txBody>
      </p:sp>
      <p:sp>
        <p:nvSpPr>
          <p:cNvPr id="4" name="テキスト ボックス 3"/>
          <p:cNvSpPr txBox="1"/>
          <p:nvPr/>
        </p:nvSpPr>
        <p:spPr>
          <a:xfrm>
            <a:off x="1043608" y="1268760"/>
            <a:ext cx="7416824" cy="400110"/>
          </a:xfrm>
          <a:prstGeom prst="rect">
            <a:avLst/>
          </a:prstGeom>
          <a:noFill/>
        </p:spPr>
        <p:txBody>
          <a:bodyPr wrap="square" rtlCol="0">
            <a:spAutoFit/>
          </a:bodyPr>
          <a:lstStyle/>
          <a:p>
            <a:r>
              <a:rPr kumimoji="1" lang="ja-JP" altLang="en-US" dirty="0" smtClean="0"/>
              <a:t>これらの活動には</a:t>
            </a:r>
            <a:r>
              <a:rPr kumimoji="1" lang="ja-JP" altLang="en-US" sz="2000" b="1" dirty="0" smtClean="0"/>
              <a:t>「</a:t>
            </a:r>
            <a:r>
              <a:rPr kumimoji="1" lang="ja-JP" altLang="en-US" sz="2000" b="1" u="sng" dirty="0" smtClean="0"/>
              <a:t>売上の一部を寄付する</a:t>
            </a:r>
            <a:r>
              <a:rPr kumimoji="1" lang="ja-JP" altLang="en-US" sz="2000" b="1" dirty="0" smtClean="0"/>
              <a:t>」</a:t>
            </a:r>
            <a:r>
              <a:rPr kumimoji="1" lang="ja-JP" altLang="en-US" dirty="0" smtClean="0"/>
              <a:t>という共通点がある。</a:t>
            </a:r>
            <a:endParaRPr kumimoji="1" lang="ja-JP" altLang="en-US" dirty="0"/>
          </a:p>
        </p:txBody>
      </p:sp>
      <p:grpSp>
        <p:nvGrpSpPr>
          <p:cNvPr id="3" name="グループ化 8"/>
          <p:cNvGrpSpPr/>
          <p:nvPr/>
        </p:nvGrpSpPr>
        <p:grpSpPr>
          <a:xfrm>
            <a:off x="2555776" y="2924944"/>
            <a:ext cx="1008112" cy="605794"/>
            <a:chOff x="2987824" y="2636912"/>
            <a:chExt cx="1008112" cy="605794"/>
          </a:xfrm>
        </p:grpSpPr>
        <p:sp>
          <p:nvSpPr>
            <p:cNvPr id="6" name="右矢印 5"/>
            <p:cNvSpPr/>
            <p:nvPr/>
          </p:nvSpPr>
          <p:spPr>
            <a:xfrm>
              <a:off x="2987824" y="2708920"/>
              <a:ext cx="1008112" cy="504056"/>
            </a:xfrm>
            <a:prstGeom prst="rightArrow">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pic>
          <p:nvPicPr>
            <p:cNvPr id="9217" name="Picture 1" descr="C:\Program Files\Microsoft Expression\MEDIA\CAGCAT10\j0222019.wmf"/>
            <p:cNvPicPr>
              <a:picLocks noChangeAspect="1" noChangeArrowheads="1"/>
            </p:cNvPicPr>
            <p:nvPr/>
          </p:nvPicPr>
          <p:blipFill>
            <a:blip r:embed="rId3" cstate="print"/>
            <a:srcRect/>
            <a:stretch>
              <a:fillRect/>
            </a:stretch>
          </p:blipFill>
          <p:spPr bwMode="auto">
            <a:xfrm>
              <a:off x="3131840" y="2636912"/>
              <a:ext cx="603625" cy="605794"/>
            </a:xfrm>
            <a:prstGeom prst="rect">
              <a:avLst/>
            </a:prstGeom>
            <a:noFill/>
          </p:spPr>
        </p:pic>
      </p:grpSp>
      <p:grpSp>
        <p:nvGrpSpPr>
          <p:cNvPr id="5" name="グループ化 9"/>
          <p:cNvGrpSpPr/>
          <p:nvPr/>
        </p:nvGrpSpPr>
        <p:grpSpPr>
          <a:xfrm>
            <a:off x="5796136" y="3068960"/>
            <a:ext cx="648072" cy="432048"/>
            <a:chOff x="2987824" y="2636912"/>
            <a:chExt cx="1008112" cy="605794"/>
          </a:xfrm>
        </p:grpSpPr>
        <p:sp>
          <p:nvSpPr>
            <p:cNvPr id="11" name="右矢印 10"/>
            <p:cNvSpPr/>
            <p:nvPr/>
          </p:nvSpPr>
          <p:spPr>
            <a:xfrm>
              <a:off x="2987824" y="2708920"/>
              <a:ext cx="1008112" cy="504056"/>
            </a:xfrm>
            <a:prstGeom prst="rightArrow">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pic>
          <p:nvPicPr>
            <p:cNvPr id="12" name="Picture 1" descr="C:\Program Files\Microsoft Expression\MEDIA\CAGCAT10\j0222019.wmf"/>
            <p:cNvPicPr>
              <a:picLocks noChangeAspect="1" noChangeArrowheads="1"/>
            </p:cNvPicPr>
            <p:nvPr/>
          </p:nvPicPr>
          <p:blipFill>
            <a:blip r:embed="rId3" cstate="print"/>
            <a:srcRect/>
            <a:stretch>
              <a:fillRect/>
            </a:stretch>
          </p:blipFill>
          <p:spPr bwMode="auto">
            <a:xfrm>
              <a:off x="3131840" y="2636912"/>
              <a:ext cx="603625" cy="605794"/>
            </a:xfrm>
            <a:prstGeom prst="rect">
              <a:avLst/>
            </a:prstGeom>
            <a:noFill/>
          </p:spPr>
        </p:pic>
      </p:grpSp>
      <p:sp>
        <p:nvSpPr>
          <p:cNvPr id="13" name="テキスト ボックス 12"/>
          <p:cNvSpPr txBox="1"/>
          <p:nvPr/>
        </p:nvSpPr>
        <p:spPr>
          <a:xfrm>
            <a:off x="467544" y="5085184"/>
            <a:ext cx="7200800" cy="369332"/>
          </a:xfrm>
          <a:prstGeom prst="rect">
            <a:avLst/>
          </a:prstGeom>
          <a:noFill/>
        </p:spPr>
        <p:txBody>
          <a:bodyPr wrap="square" rtlCol="0">
            <a:spAutoFit/>
          </a:bodyPr>
          <a:lstStyle/>
          <a:p>
            <a:r>
              <a:rPr kumimoji="1" lang="ja-JP" altLang="en-US" dirty="0" smtClean="0"/>
              <a:t>このような売上の一部を寄付するという活動は</a:t>
            </a:r>
            <a:endParaRPr kumimoji="1" lang="en-US" altLang="ja-JP" dirty="0" smtClean="0"/>
          </a:p>
        </p:txBody>
      </p:sp>
      <p:sp>
        <p:nvSpPr>
          <p:cNvPr id="20" name="テキスト ボックス 19"/>
          <p:cNvSpPr txBox="1"/>
          <p:nvPr/>
        </p:nvSpPr>
        <p:spPr>
          <a:xfrm>
            <a:off x="5652120" y="2204864"/>
            <a:ext cx="1440160" cy="307777"/>
          </a:xfrm>
          <a:prstGeom prst="rect">
            <a:avLst/>
          </a:prstGeom>
          <a:noFill/>
        </p:spPr>
        <p:txBody>
          <a:bodyPr wrap="square" rtlCol="0">
            <a:spAutoFit/>
          </a:bodyPr>
          <a:lstStyle/>
          <a:p>
            <a:r>
              <a:rPr kumimoji="1" lang="ja-JP" altLang="en-US" sz="1400" b="1" dirty="0" smtClean="0"/>
              <a:t>売上の一部</a:t>
            </a:r>
            <a:endParaRPr kumimoji="1" lang="ja-JP" altLang="en-US" sz="1400" b="1" dirty="0"/>
          </a:p>
        </p:txBody>
      </p:sp>
      <p:sp>
        <p:nvSpPr>
          <p:cNvPr id="22" name="テキスト ボックス 21"/>
          <p:cNvSpPr txBox="1"/>
          <p:nvPr/>
        </p:nvSpPr>
        <p:spPr>
          <a:xfrm>
            <a:off x="2987824" y="2132856"/>
            <a:ext cx="1296144" cy="369332"/>
          </a:xfrm>
          <a:prstGeom prst="rect">
            <a:avLst/>
          </a:prstGeom>
          <a:noFill/>
        </p:spPr>
        <p:txBody>
          <a:bodyPr wrap="square" rtlCol="0">
            <a:spAutoFit/>
          </a:bodyPr>
          <a:lstStyle/>
          <a:p>
            <a:r>
              <a:rPr kumimoji="1" lang="ja-JP" altLang="en-US" b="1" dirty="0" smtClean="0"/>
              <a:t>売上</a:t>
            </a:r>
            <a:endParaRPr kumimoji="1" lang="ja-JP" altLang="en-US" b="1" dirty="0"/>
          </a:p>
        </p:txBody>
      </p:sp>
      <p:sp>
        <p:nvSpPr>
          <p:cNvPr id="27" name="テキスト ボックス 26"/>
          <p:cNvSpPr txBox="1"/>
          <p:nvPr/>
        </p:nvSpPr>
        <p:spPr>
          <a:xfrm>
            <a:off x="899592" y="4221088"/>
            <a:ext cx="1656184" cy="584775"/>
          </a:xfrm>
          <a:prstGeom prst="rect">
            <a:avLst/>
          </a:prstGeom>
          <a:noFill/>
        </p:spPr>
        <p:txBody>
          <a:bodyPr wrap="square" rtlCol="0">
            <a:spAutoFit/>
          </a:bodyPr>
          <a:lstStyle/>
          <a:p>
            <a:r>
              <a:rPr kumimoji="1" lang="ja-JP" altLang="en-US" sz="3200" dirty="0" smtClean="0">
                <a:solidFill>
                  <a:srgbClr val="FF0000"/>
                </a:solidFill>
              </a:rPr>
              <a:t>消費者</a:t>
            </a:r>
            <a:endParaRPr kumimoji="1" lang="ja-JP" altLang="en-US" sz="3200" dirty="0">
              <a:solidFill>
                <a:srgbClr val="FF0000"/>
              </a:solidFill>
            </a:endParaRPr>
          </a:p>
        </p:txBody>
      </p:sp>
      <p:sp>
        <p:nvSpPr>
          <p:cNvPr id="28" name="テキスト ボックス 27"/>
          <p:cNvSpPr txBox="1"/>
          <p:nvPr/>
        </p:nvSpPr>
        <p:spPr>
          <a:xfrm>
            <a:off x="3995936" y="4221088"/>
            <a:ext cx="1584176" cy="584775"/>
          </a:xfrm>
          <a:prstGeom prst="rect">
            <a:avLst/>
          </a:prstGeom>
          <a:noFill/>
        </p:spPr>
        <p:txBody>
          <a:bodyPr wrap="square" rtlCol="0">
            <a:spAutoFit/>
          </a:bodyPr>
          <a:lstStyle/>
          <a:p>
            <a:r>
              <a:rPr kumimoji="1" lang="ja-JP" altLang="en-US" sz="3200" dirty="0" smtClean="0">
                <a:solidFill>
                  <a:srgbClr val="0070C0"/>
                </a:solidFill>
              </a:rPr>
              <a:t>企業</a:t>
            </a:r>
            <a:endParaRPr kumimoji="1" lang="ja-JP" altLang="en-US" sz="3200" dirty="0">
              <a:solidFill>
                <a:srgbClr val="0070C0"/>
              </a:solidFill>
            </a:endParaRPr>
          </a:p>
        </p:txBody>
      </p:sp>
      <p:sp>
        <p:nvSpPr>
          <p:cNvPr id="30" name="テキスト ボックス 29"/>
          <p:cNvSpPr txBox="1"/>
          <p:nvPr/>
        </p:nvSpPr>
        <p:spPr>
          <a:xfrm>
            <a:off x="6595747" y="4221088"/>
            <a:ext cx="2088232" cy="584775"/>
          </a:xfrm>
          <a:prstGeom prst="rect">
            <a:avLst/>
          </a:prstGeom>
          <a:noFill/>
        </p:spPr>
        <p:txBody>
          <a:bodyPr wrap="square" rtlCol="0">
            <a:spAutoFit/>
          </a:bodyPr>
          <a:lstStyle/>
          <a:p>
            <a:r>
              <a:rPr kumimoji="1" lang="ja-JP" altLang="en-US" sz="3200" dirty="0" smtClean="0">
                <a:solidFill>
                  <a:srgbClr val="00B050"/>
                </a:solidFill>
              </a:rPr>
              <a:t>社会活動</a:t>
            </a:r>
            <a:endParaRPr kumimoji="1" lang="ja-JP" altLang="en-US" sz="3200" dirty="0">
              <a:solidFill>
                <a:srgbClr val="00B050"/>
              </a:solidFill>
            </a:endParaRPr>
          </a:p>
        </p:txBody>
      </p:sp>
      <p:sp>
        <p:nvSpPr>
          <p:cNvPr id="24" name="テキスト ボックス 23"/>
          <p:cNvSpPr txBox="1"/>
          <p:nvPr/>
        </p:nvSpPr>
        <p:spPr>
          <a:xfrm>
            <a:off x="1223120" y="5445224"/>
            <a:ext cx="6373216" cy="523220"/>
          </a:xfrm>
          <a:prstGeom prst="rect">
            <a:avLst/>
          </a:prstGeom>
          <a:noFill/>
        </p:spPr>
        <p:txBody>
          <a:bodyPr wrap="square" rtlCol="0">
            <a:spAutoFit/>
          </a:bodyPr>
          <a:lstStyle/>
          <a:p>
            <a:r>
              <a:rPr lang="ja-JP" altLang="en-US" sz="2800" b="1" dirty="0" smtClean="0">
                <a:solidFill>
                  <a:srgbClr val="FA5900"/>
                </a:solidFill>
              </a:rPr>
              <a:t>コーズリレイテッドマーケティング（</a:t>
            </a:r>
            <a:r>
              <a:rPr lang="en-US" altLang="ja-JP" sz="2800" b="1" dirty="0" smtClean="0">
                <a:solidFill>
                  <a:srgbClr val="FA5900"/>
                </a:solidFill>
              </a:rPr>
              <a:t>CRM</a:t>
            </a:r>
            <a:r>
              <a:rPr lang="ja-JP" altLang="en-US" sz="2800" b="1" dirty="0" smtClean="0">
                <a:solidFill>
                  <a:srgbClr val="FA5900"/>
                </a:solidFill>
              </a:rPr>
              <a:t>）</a:t>
            </a:r>
            <a:endParaRPr lang="en-US" altLang="ja-JP" sz="2800" b="1" dirty="0" smtClean="0">
              <a:solidFill>
                <a:srgbClr val="FA5900"/>
              </a:solidFill>
            </a:endParaRPr>
          </a:p>
        </p:txBody>
      </p:sp>
      <p:sp>
        <p:nvSpPr>
          <p:cNvPr id="25" name="テキスト ボックス 24"/>
          <p:cNvSpPr txBox="1"/>
          <p:nvPr/>
        </p:nvSpPr>
        <p:spPr>
          <a:xfrm>
            <a:off x="4139952" y="5949280"/>
            <a:ext cx="4608512" cy="369332"/>
          </a:xfrm>
          <a:prstGeom prst="rect">
            <a:avLst/>
          </a:prstGeom>
          <a:noFill/>
        </p:spPr>
        <p:txBody>
          <a:bodyPr wrap="square" rtlCol="0">
            <a:spAutoFit/>
          </a:bodyPr>
          <a:lstStyle/>
          <a:p>
            <a:r>
              <a:rPr lang="ja-JP" altLang="en-US" dirty="0" smtClean="0"/>
              <a:t>と呼ばれる、マーケティング活動の一部である。</a:t>
            </a:r>
            <a:endParaRPr lang="ja-JP" altLang="en-US" dirty="0"/>
          </a:p>
        </p:txBody>
      </p:sp>
      <p:pic>
        <p:nvPicPr>
          <p:cNvPr id="32" name="Picture 34" descr="http://www.wanpug.com/illust/illust848.png"/>
          <p:cNvPicPr>
            <a:picLocks noChangeAspect="1" noChangeArrowheads="1"/>
          </p:cNvPicPr>
          <p:nvPr/>
        </p:nvPicPr>
        <p:blipFill>
          <a:blip r:embed="rId4" cstate="print"/>
          <a:srcRect/>
          <a:stretch>
            <a:fillRect/>
          </a:stretch>
        </p:blipFill>
        <p:spPr bwMode="auto">
          <a:xfrm>
            <a:off x="6732240" y="3068960"/>
            <a:ext cx="508903" cy="901229"/>
          </a:xfrm>
          <a:prstGeom prst="rect">
            <a:avLst/>
          </a:prstGeom>
          <a:noFill/>
        </p:spPr>
      </p:pic>
      <p:pic>
        <p:nvPicPr>
          <p:cNvPr id="33" name="Picture 38" descr="http://www.wanpug.com/illust/illust289.png"/>
          <p:cNvPicPr>
            <a:picLocks noChangeAspect="1" noChangeArrowheads="1"/>
          </p:cNvPicPr>
          <p:nvPr/>
        </p:nvPicPr>
        <p:blipFill>
          <a:blip r:embed="rId5" cstate="print"/>
          <a:srcRect/>
          <a:stretch>
            <a:fillRect/>
          </a:stretch>
        </p:blipFill>
        <p:spPr bwMode="auto">
          <a:xfrm>
            <a:off x="6948264" y="2564904"/>
            <a:ext cx="1383199" cy="864096"/>
          </a:xfrm>
          <a:prstGeom prst="rect">
            <a:avLst/>
          </a:prstGeom>
          <a:noFill/>
        </p:spPr>
      </p:pic>
      <p:sp>
        <p:nvSpPr>
          <p:cNvPr id="34" name="スライド番号プレースホルダ 33"/>
          <p:cNvSpPr>
            <a:spLocks noGrp="1"/>
          </p:cNvSpPr>
          <p:nvPr>
            <p:ph type="sldNum" sz="quarter" idx="12"/>
          </p:nvPr>
        </p:nvSpPr>
        <p:spPr/>
        <p:txBody>
          <a:bodyPr/>
          <a:lstStyle/>
          <a:p>
            <a:fld id="{9898F95C-9F84-4CE7-9AE2-1F7CA75541B6}" type="slidenum">
              <a:rPr kumimoji="1" lang="ja-JP" altLang="en-US" smtClean="0"/>
              <a:pPr/>
              <a:t>5</a:t>
            </a:fld>
            <a:endParaRPr kumimoji="1" lang="ja-JP" altLang="en-US" dirty="0"/>
          </a:p>
        </p:txBody>
      </p:sp>
      <p:pic>
        <p:nvPicPr>
          <p:cNvPr id="35" name="Picture 4" descr="http://kids.wanpug.com/illust/illust3414.png"/>
          <p:cNvPicPr>
            <a:picLocks noChangeAspect="1" noChangeArrowheads="1"/>
          </p:cNvPicPr>
          <p:nvPr/>
        </p:nvPicPr>
        <p:blipFill>
          <a:blip r:embed="rId6" cstate="print"/>
          <a:srcRect/>
          <a:stretch>
            <a:fillRect/>
          </a:stretch>
        </p:blipFill>
        <p:spPr bwMode="auto">
          <a:xfrm>
            <a:off x="1043608" y="2060848"/>
            <a:ext cx="936104" cy="2001670"/>
          </a:xfrm>
          <a:prstGeom prst="rect">
            <a:avLst/>
          </a:prstGeom>
          <a:noFill/>
        </p:spPr>
      </p:pic>
      <p:pic>
        <p:nvPicPr>
          <p:cNvPr id="3074" name="Picture 2" descr="C:\Documents and Settings\関根　裕司\デスクトップ\structure01\structure01_1.wmf"/>
          <p:cNvPicPr>
            <a:picLocks noChangeAspect="1" noChangeArrowheads="1"/>
          </p:cNvPicPr>
          <p:nvPr/>
        </p:nvPicPr>
        <p:blipFill>
          <a:blip r:embed="rId7" cstate="print"/>
          <a:srcRect/>
          <a:stretch>
            <a:fillRect/>
          </a:stretch>
        </p:blipFill>
        <p:spPr bwMode="auto">
          <a:xfrm>
            <a:off x="3923928" y="2636912"/>
            <a:ext cx="1273175" cy="1352550"/>
          </a:xfrm>
          <a:prstGeom prst="rect">
            <a:avLst/>
          </a:prstGeom>
          <a:no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1000" fill="hold"/>
                                        <p:tgtEl>
                                          <p:spTgt spid="24"/>
                                        </p:tgtEl>
                                      </p:cBhvr>
                                      <p:by x="125000" y="12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971600" y="1700808"/>
            <a:ext cx="7200800" cy="1800200"/>
          </a:xfrm>
          <a:prstGeom prst="roundRect">
            <a:avLst/>
          </a:prstGeom>
          <a:ln w="57150" cmpd="sng">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2" name="タイトル 1"/>
          <p:cNvSpPr>
            <a:spLocks noGrp="1"/>
          </p:cNvSpPr>
          <p:nvPr>
            <p:ph type="title"/>
          </p:nvPr>
        </p:nvSpPr>
        <p:spPr>
          <a:xfrm>
            <a:off x="467544" y="404664"/>
            <a:ext cx="9325544" cy="720080"/>
          </a:xfrm>
        </p:spPr>
        <p:txBody>
          <a:bodyPr>
            <a:noAutofit/>
          </a:bodyPr>
          <a:lstStyle/>
          <a:p>
            <a:r>
              <a:rPr lang="ja-JP" altLang="en-US" sz="4000" dirty="0" smtClean="0"/>
              <a:t>コーズリレイテッドマーケティング</a:t>
            </a:r>
            <a:r>
              <a:rPr lang="en-US" altLang="ja-JP" sz="4000" dirty="0" smtClean="0"/>
              <a:t>(</a:t>
            </a:r>
            <a:r>
              <a:rPr lang="ja-JP" altLang="en-US" sz="4000" dirty="0" smtClean="0"/>
              <a:t>１</a:t>
            </a:r>
            <a:r>
              <a:rPr lang="en-US" altLang="ja-JP" sz="4000" dirty="0" smtClean="0"/>
              <a:t>)</a:t>
            </a:r>
            <a:endParaRPr kumimoji="1" lang="ja-JP" altLang="en-US" sz="4000" dirty="0"/>
          </a:p>
        </p:txBody>
      </p:sp>
      <p:sp>
        <p:nvSpPr>
          <p:cNvPr id="10" name="右矢印 9"/>
          <p:cNvSpPr/>
          <p:nvPr/>
        </p:nvSpPr>
        <p:spPr>
          <a:xfrm rot="5400000">
            <a:off x="4175956" y="3681028"/>
            <a:ext cx="648072" cy="576064"/>
          </a:xfrm>
          <a:prstGeom prst="rightArrow">
            <a:avLst/>
          </a:prstGeom>
          <a:solidFill>
            <a:srgbClr val="FF0000"/>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1259632" y="1844824"/>
            <a:ext cx="6768752" cy="1569660"/>
          </a:xfrm>
          <a:prstGeom prst="rect">
            <a:avLst/>
          </a:prstGeom>
          <a:noFill/>
        </p:spPr>
        <p:txBody>
          <a:bodyPr wrap="square" rtlCol="0">
            <a:spAutoFit/>
          </a:bodyPr>
          <a:lstStyle/>
          <a:p>
            <a:r>
              <a:rPr kumimoji="1" lang="ja-JP" altLang="en-US" sz="2400" dirty="0" smtClean="0"/>
              <a:t>特定の主義主張（</a:t>
            </a:r>
            <a:r>
              <a:rPr lang="ja-JP" altLang="en-US" sz="2400" dirty="0" smtClean="0"/>
              <a:t>コーズ）に対する企業の貢献と、顧客が直接または間接的に関わる企業との営利的な取引を結びつけるマーケティング</a:t>
            </a:r>
            <a:endParaRPr lang="en-US" altLang="ja-JP" sz="2400" dirty="0" smtClean="0"/>
          </a:p>
          <a:p>
            <a:pPr algn="r"/>
            <a:r>
              <a:rPr lang="ja-JP" altLang="en-US" sz="2400" dirty="0" smtClean="0"/>
              <a:t>（</a:t>
            </a:r>
            <a:r>
              <a:rPr lang="en-US" altLang="ja-JP" sz="2400" dirty="0" err="1" smtClean="0"/>
              <a:t>Kotler</a:t>
            </a:r>
            <a:r>
              <a:rPr lang="en-US" altLang="ja-JP" sz="2400" dirty="0" smtClean="0"/>
              <a:t> and Keller</a:t>
            </a:r>
            <a:r>
              <a:rPr lang="ja-JP" altLang="en-US" sz="2400" dirty="0" smtClean="0"/>
              <a:t>　</a:t>
            </a:r>
            <a:r>
              <a:rPr lang="en-US" altLang="ja-JP" sz="2400" dirty="0" smtClean="0"/>
              <a:t>2008</a:t>
            </a:r>
            <a:r>
              <a:rPr lang="ja-JP" altLang="en-US" sz="2400" dirty="0" smtClean="0"/>
              <a:t>）</a:t>
            </a:r>
            <a:endParaRPr kumimoji="1" lang="ja-JP" altLang="en-US" sz="2400" dirty="0"/>
          </a:p>
        </p:txBody>
      </p:sp>
      <p:sp>
        <p:nvSpPr>
          <p:cNvPr id="13" name="テキスト ボックス 12"/>
          <p:cNvSpPr txBox="1"/>
          <p:nvPr/>
        </p:nvSpPr>
        <p:spPr>
          <a:xfrm>
            <a:off x="5220072" y="3789040"/>
            <a:ext cx="1368152" cy="369332"/>
          </a:xfrm>
          <a:prstGeom prst="rect">
            <a:avLst/>
          </a:prstGeom>
          <a:noFill/>
        </p:spPr>
        <p:txBody>
          <a:bodyPr wrap="square" rtlCol="0">
            <a:spAutoFit/>
          </a:bodyPr>
          <a:lstStyle/>
          <a:p>
            <a:r>
              <a:rPr kumimoji="1" lang="ja-JP" altLang="en-US" dirty="0" smtClean="0"/>
              <a:t>つまり・・・</a:t>
            </a:r>
            <a:endParaRPr kumimoji="1" lang="ja-JP" altLang="en-US" dirty="0"/>
          </a:p>
        </p:txBody>
      </p:sp>
      <p:grpSp>
        <p:nvGrpSpPr>
          <p:cNvPr id="14" name="グループ化 13"/>
          <p:cNvGrpSpPr/>
          <p:nvPr/>
        </p:nvGrpSpPr>
        <p:grpSpPr>
          <a:xfrm>
            <a:off x="1475656" y="4437112"/>
            <a:ext cx="6264696" cy="1728192"/>
            <a:chOff x="1475656" y="4437112"/>
            <a:chExt cx="6264696" cy="1728192"/>
          </a:xfrm>
        </p:grpSpPr>
        <p:sp>
          <p:nvSpPr>
            <p:cNvPr id="4" name="角丸四角形 3"/>
            <p:cNvSpPr/>
            <p:nvPr/>
          </p:nvSpPr>
          <p:spPr>
            <a:xfrm>
              <a:off x="1475656" y="4437112"/>
              <a:ext cx="6264696" cy="1728192"/>
            </a:xfrm>
            <a:prstGeom prst="roundRect">
              <a:avLst/>
            </a:prstGeom>
            <a:ln w="76200" cmpd="dbl">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15" name="テキスト ボックス 14"/>
            <p:cNvSpPr txBox="1"/>
            <p:nvPr/>
          </p:nvSpPr>
          <p:spPr>
            <a:xfrm>
              <a:off x="1907704" y="4653136"/>
              <a:ext cx="5256584" cy="1323439"/>
            </a:xfrm>
            <a:prstGeom prst="rect">
              <a:avLst/>
            </a:prstGeom>
            <a:noFill/>
          </p:spPr>
          <p:txBody>
            <a:bodyPr wrap="square" rtlCol="0">
              <a:spAutoFit/>
            </a:bodyPr>
            <a:lstStyle/>
            <a:p>
              <a:pPr algn="ctr"/>
              <a:r>
                <a:rPr kumimoji="1" lang="ja-JP" altLang="en-US" sz="2400" dirty="0" smtClean="0"/>
                <a:t>収益の一部を社会的課題</a:t>
              </a:r>
              <a:r>
                <a:rPr lang="ja-JP" altLang="en-US" sz="2400" dirty="0" smtClean="0"/>
                <a:t>の解決に</a:t>
              </a:r>
              <a:endParaRPr lang="en-US" altLang="ja-JP" sz="2400" dirty="0" smtClean="0"/>
            </a:p>
            <a:p>
              <a:pPr algn="ctr"/>
              <a:r>
                <a:rPr lang="ja-JP" altLang="en-US" sz="2400" dirty="0" smtClean="0"/>
                <a:t>役立てることを消費者に事前に示した</a:t>
              </a:r>
              <a:endParaRPr lang="en-US" altLang="ja-JP" sz="2400" dirty="0" smtClean="0"/>
            </a:p>
            <a:p>
              <a:pPr algn="ctr"/>
              <a:r>
                <a:rPr kumimoji="1" lang="ja-JP" altLang="en-US" sz="3200" b="1" dirty="0" smtClean="0">
                  <a:solidFill>
                    <a:srgbClr val="FF0000"/>
                  </a:solidFill>
                </a:rPr>
                <a:t>「社会貢献マーケティング」</a:t>
              </a:r>
              <a:endParaRPr kumimoji="1" lang="ja-JP" altLang="en-US" sz="3200" b="1" dirty="0">
                <a:solidFill>
                  <a:srgbClr val="FF0000"/>
                </a:solidFill>
              </a:endParaRPr>
            </a:p>
          </p:txBody>
        </p:sp>
      </p:grpSp>
      <p:sp>
        <p:nvSpPr>
          <p:cNvPr id="16" name="テキスト ボックス 15"/>
          <p:cNvSpPr txBox="1"/>
          <p:nvPr/>
        </p:nvSpPr>
        <p:spPr>
          <a:xfrm>
            <a:off x="683568" y="1268760"/>
            <a:ext cx="5976664" cy="369332"/>
          </a:xfrm>
          <a:prstGeom prst="rect">
            <a:avLst/>
          </a:prstGeom>
          <a:noFill/>
        </p:spPr>
        <p:txBody>
          <a:bodyPr wrap="square" rtlCol="0">
            <a:spAutoFit/>
          </a:bodyPr>
          <a:lstStyle/>
          <a:p>
            <a:r>
              <a:rPr kumimoji="1" lang="ja-JP" altLang="en-US" dirty="0" smtClean="0">
                <a:latin typeface="+mn-ea"/>
              </a:rPr>
              <a:t>コーズリレイテッドマーケティング（</a:t>
            </a:r>
            <a:r>
              <a:rPr kumimoji="1" lang="en-US" altLang="ja-JP" dirty="0" smtClean="0">
                <a:latin typeface="+mn-ea"/>
              </a:rPr>
              <a:t>CRM</a:t>
            </a:r>
            <a:r>
              <a:rPr kumimoji="1" lang="ja-JP" altLang="en-US" dirty="0" smtClean="0">
                <a:latin typeface="+mn-ea"/>
              </a:rPr>
              <a:t>）</a:t>
            </a:r>
            <a:r>
              <a:rPr kumimoji="1" lang="ja-JP" altLang="en-US" dirty="0" smtClean="0"/>
              <a:t>とは</a:t>
            </a:r>
            <a:endParaRPr kumimoji="1" lang="ja-JP" altLang="en-US" dirty="0"/>
          </a:p>
        </p:txBody>
      </p:sp>
      <p:sp>
        <p:nvSpPr>
          <p:cNvPr id="12" name="スライド番号プレースホルダ 11"/>
          <p:cNvSpPr>
            <a:spLocks noGrp="1"/>
          </p:cNvSpPr>
          <p:nvPr>
            <p:ph type="sldNum" sz="quarter" idx="12"/>
          </p:nvPr>
        </p:nvSpPr>
        <p:spPr/>
        <p:txBody>
          <a:bodyPr/>
          <a:lstStyle/>
          <a:p>
            <a:fld id="{9898F95C-9F84-4CE7-9AE2-1F7CA75541B6}" type="slidenum">
              <a:rPr kumimoji="1" lang="ja-JP" altLang="en-US" smtClean="0"/>
              <a:pPr/>
              <a:t>6</a:t>
            </a:fld>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linds(horizontal)">
                                      <p:cBhvr>
                                        <p:cTn id="10" dur="500"/>
                                        <p:tgtEl>
                                          <p:spTgt spid="13"/>
                                        </p:tgtEl>
                                      </p:cBhvr>
                                    </p:animEffect>
                                  </p:childTnLst>
                                </p:cTn>
                              </p:par>
                            </p:childTnLst>
                          </p:cTn>
                        </p:par>
                        <p:par>
                          <p:cTn id="11" fill="hold">
                            <p:stCondLst>
                              <p:cond delay="500"/>
                            </p:stCondLst>
                            <p:childTnLst>
                              <p:par>
                                <p:cTn id="12" presetID="55" presetClass="entr" presetSubtype="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1000" fill="hold"/>
                                        <p:tgtEl>
                                          <p:spTgt spid="14"/>
                                        </p:tgtEl>
                                        <p:attrNameLst>
                                          <p:attrName>ppt_w</p:attrName>
                                        </p:attrNameLst>
                                      </p:cBhvr>
                                      <p:tavLst>
                                        <p:tav tm="0">
                                          <p:val>
                                            <p:strVal val="#ppt_w*0.70"/>
                                          </p:val>
                                        </p:tav>
                                        <p:tav tm="100000">
                                          <p:val>
                                            <p:strVal val="#ppt_w"/>
                                          </p:val>
                                        </p:tav>
                                      </p:tavLst>
                                    </p:anim>
                                    <p:anim calcmode="lin" valueType="num">
                                      <p:cBhvr>
                                        <p:cTn id="15" dur="1000" fill="hold"/>
                                        <p:tgtEl>
                                          <p:spTgt spid="14"/>
                                        </p:tgtEl>
                                        <p:attrNameLst>
                                          <p:attrName>ppt_h</p:attrName>
                                        </p:attrNameLst>
                                      </p:cBhvr>
                                      <p:tavLst>
                                        <p:tav tm="0">
                                          <p:val>
                                            <p:strVal val="#ppt_h"/>
                                          </p:val>
                                        </p:tav>
                                        <p:tav tm="100000">
                                          <p:val>
                                            <p:strVal val="#ppt_h"/>
                                          </p:val>
                                        </p:tav>
                                      </p:tavLst>
                                    </p:anim>
                                    <p:animEffect transition="in" filter="fade">
                                      <p:cBhvr>
                                        <p:cTn id="1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対角する 2 つの角を丸めた四角形 4"/>
          <p:cNvSpPr/>
          <p:nvPr/>
        </p:nvSpPr>
        <p:spPr>
          <a:xfrm>
            <a:off x="1259632" y="1628800"/>
            <a:ext cx="6192688" cy="3672408"/>
          </a:xfrm>
          <a:prstGeom prst="round2DiagRect">
            <a:avLst/>
          </a:prstGeom>
          <a:ln w="57150">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ja-JP" altLang="en-US" dirty="0">
              <a:solidFill>
                <a:prstClr val="black"/>
              </a:solidFill>
            </a:endParaRPr>
          </a:p>
        </p:txBody>
      </p:sp>
      <p:sp>
        <p:nvSpPr>
          <p:cNvPr id="2" name="タイトル 1"/>
          <p:cNvSpPr>
            <a:spLocks noGrp="1"/>
          </p:cNvSpPr>
          <p:nvPr>
            <p:ph type="title"/>
          </p:nvPr>
        </p:nvSpPr>
        <p:spPr/>
        <p:txBody>
          <a:bodyPr/>
          <a:lstStyle/>
          <a:p>
            <a:r>
              <a:rPr kumimoji="1" lang="ja-JP" altLang="en-US" sz="4000" dirty="0" smtClean="0"/>
              <a:t>発表の流れ</a:t>
            </a:r>
            <a:r>
              <a:rPr kumimoji="1" lang="en-US" altLang="ja-JP" dirty="0" smtClean="0"/>
              <a:t>			</a:t>
            </a:r>
            <a:endParaRPr kumimoji="1" lang="ja-JP" altLang="en-US" dirty="0"/>
          </a:p>
        </p:txBody>
      </p:sp>
      <p:sp>
        <p:nvSpPr>
          <p:cNvPr id="3" name="コンテンツ プレースホルダ 2"/>
          <p:cNvSpPr>
            <a:spLocks noGrp="1"/>
          </p:cNvSpPr>
          <p:nvPr>
            <p:ph sz="quarter" idx="1"/>
          </p:nvPr>
        </p:nvSpPr>
        <p:spPr>
          <a:xfrm>
            <a:off x="1439652" y="1916832"/>
            <a:ext cx="5832648" cy="3096344"/>
          </a:xfrm>
        </p:spPr>
        <p:txBody>
          <a:bodyPr>
            <a:normAutofit/>
          </a:bodyPr>
          <a:lstStyle/>
          <a:p>
            <a:pPr>
              <a:buNone/>
            </a:pPr>
            <a:r>
              <a:rPr lang="ja-JP" altLang="en-US" dirty="0" smtClean="0"/>
              <a:t>    １</a:t>
            </a:r>
            <a:r>
              <a:rPr lang="ja-JP" altLang="en-US" sz="3600" dirty="0" smtClean="0"/>
              <a:t>　</a:t>
            </a:r>
            <a:r>
              <a:rPr lang="en-US" altLang="ja-JP" dirty="0" smtClean="0"/>
              <a:t>CRM</a:t>
            </a:r>
            <a:r>
              <a:rPr lang="ja-JP" altLang="en-US" dirty="0" smtClean="0"/>
              <a:t>と社会的背景 </a:t>
            </a:r>
            <a:br>
              <a:rPr lang="ja-JP" altLang="en-US" dirty="0" smtClean="0"/>
            </a:br>
            <a:r>
              <a:rPr lang="ja-JP" altLang="en-US" dirty="0" smtClean="0"/>
              <a:t>２　</a:t>
            </a:r>
            <a:r>
              <a:rPr lang="ja-JP" altLang="en-US" sz="3600" dirty="0" smtClean="0"/>
              <a:t>先行研究と問題意識 </a:t>
            </a:r>
            <a:r>
              <a:rPr lang="ja-JP" altLang="en-US" dirty="0" smtClean="0"/>
              <a:t/>
            </a:r>
            <a:br>
              <a:rPr lang="ja-JP" altLang="en-US" dirty="0" smtClean="0"/>
            </a:br>
            <a:r>
              <a:rPr lang="ja-JP" altLang="en-US" dirty="0" smtClean="0"/>
              <a:t>３　研究目的 </a:t>
            </a:r>
            <a:br>
              <a:rPr lang="ja-JP" altLang="en-US" dirty="0" smtClean="0"/>
            </a:br>
            <a:r>
              <a:rPr lang="ja-JP" altLang="en-US" dirty="0" smtClean="0"/>
              <a:t>４</a:t>
            </a:r>
            <a:r>
              <a:rPr lang="ja-JP" altLang="en-US" sz="2000" dirty="0" smtClean="0"/>
              <a:t>　</a:t>
            </a:r>
            <a:r>
              <a:rPr lang="ja-JP" altLang="en-US" sz="1900" dirty="0"/>
              <a:t> </a:t>
            </a:r>
            <a:r>
              <a:rPr lang="ja-JP" altLang="en-US" dirty="0" smtClean="0"/>
              <a:t>調査</a:t>
            </a:r>
            <a:r>
              <a:rPr lang="ja-JP" altLang="en-US" sz="1900" dirty="0" smtClean="0"/>
              <a:t> </a:t>
            </a:r>
            <a:r>
              <a:rPr lang="ja-JP" altLang="en-US" sz="2000" dirty="0" smtClean="0"/>
              <a:t/>
            </a:r>
            <a:br>
              <a:rPr lang="ja-JP" altLang="en-US" sz="2000" dirty="0" smtClean="0"/>
            </a:br>
            <a:r>
              <a:rPr lang="ja-JP" altLang="en-US" dirty="0" smtClean="0"/>
              <a:t>５　</a:t>
            </a:r>
            <a:r>
              <a:rPr lang="ja-JP" altLang="en-US" sz="2400" dirty="0"/>
              <a:t>結果の</a:t>
            </a:r>
            <a:r>
              <a:rPr lang="ja-JP" altLang="en-US" sz="2400" dirty="0" smtClean="0"/>
              <a:t>分析</a:t>
            </a:r>
            <a:r>
              <a:rPr lang="ja-JP" altLang="en-US" dirty="0" smtClean="0"/>
              <a:t/>
            </a:r>
            <a:br>
              <a:rPr lang="ja-JP" altLang="en-US" dirty="0" smtClean="0"/>
            </a:br>
            <a:r>
              <a:rPr lang="en-US" altLang="ja-JP" sz="2800" dirty="0" smtClean="0"/>
              <a:t>6</a:t>
            </a:r>
            <a:r>
              <a:rPr lang="ja-JP" altLang="en-US" dirty="0" smtClean="0"/>
              <a:t>　</a:t>
            </a:r>
            <a:r>
              <a:rPr lang="ja-JP" altLang="en-US" dirty="0"/>
              <a:t>考察と</a:t>
            </a:r>
            <a:r>
              <a:rPr lang="ja-JP" altLang="en-US" dirty="0" smtClean="0"/>
              <a:t>今後の課題 </a:t>
            </a:r>
            <a:endParaRPr kumimoji="1" lang="ja-JP" altLang="en-US" dirty="0"/>
          </a:p>
        </p:txBody>
      </p:sp>
      <p:pic>
        <p:nvPicPr>
          <p:cNvPr id="6" name="Picture 40" descr="http://www.wanpug.com/illust/illust2292.png"/>
          <p:cNvPicPr>
            <a:picLocks noChangeAspect="1" noChangeArrowheads="1"/>
          </p:cNvPicPr>
          <p:nvPr/>
        </p:nvPicPr>
        <p:blipFill>
          <a:blip r:embed="rId3" cstate="print"/>
          <a:srcRect/>
          <a:stretch>
            <a:fillRect/>
          </a:stretch>
        </p:blipFill>
        <p:spPr bwMode="auto">
          <a:xfrm>
            <a:off x="7452320" y="5445224"/>
            <a:ext cx="1328049" cy="829221"/>
          </a:xfrm>
          <a:prstGeom prst="rect">
            <a:avLst/>
          </a:prstGeom>
          <a:noFill/>
        </p:spPr>
      </p:pic>
      <p:pic>
        <p:nvPicPr>
          <p:cNvPr id="7" name="Picture 8" descr="http://www.wanpug.com/illust/illust179.png"/>
          <p:cNvPicPr>
            <a:picLocks noChangeAspect="1" noChangeArrowheads="1"/>
          </p:cNvPicPr>
          <p:nvPr/>
        </p:nvPicPr>
        <p:blipFill>
          <a:blip r:embed="rId4" cstate="print"/>
          <a:srcRect/>
          <a:stretch>
            <a:fillRect/>
          </a:stretch>
        </p:blipFill>
        <p:spPr bwMode="auto">
          <a:xfrm>
            <a:off x="3419872" y="188640"/>
            <a:ext cx="2288445" cy="901229"/>
          </a:xfrm>
          <a:prstGeom prst="rect">
            <a:avLst/>
          </a:prstGeom>
          <a:noFill/>
        </p:spPr>
      </p:pic>
      <p:sp>
        <p:nvSpPr>
          <p:cNvPr id="8" name="スライド番号プレースホルダ 7"/>
          <p:cNvSpPr>
            <a:spLocks noGrp="1"/>
          </p:cNvSpPr>
          <p:nvPr>
            <p:ph type="sldNum" sz="quarter" idx="12"/>
          </p:nvPr>
        </p:nvSpPr>
        <p:spPr/>
        <p:txBody>
          <a:bodyPr/>
          <a:lstStyle/>
          <a:p>
            <a:fld id="{9898F95C-9F84-4CE7-9AE2-1F7CA75541B6}" type="slidenum">
              <a:rPr altLang="en-US" smtClean="0">
                <a:solidFill>
                  <a:srgbClr val="676A55"/>
                </a:solidFill>
                <a:ea typeface="ＭＳ Ｐゴシック"/>
              </a:rPr>
              <a:pPr/>
              <a:t>7</a:t>
            </a:fld>
            <a:endParaRPr altLang="en-US" dirty="0">
              <a:solidFill>
                <a:srgbClr val="676A55"/>
              </a:solidFill>
              <a:ea typeface="ＭＳ Ｐゴシック"/>
            </a:endParaRPr>
          </a:p>
        </p:txBody>
      </p:sp>
    </p:spTree>
    <p:extLst>
      <p:ext uri="{BB962C8B-B14F-4D97-AF65-F5344CB8AC3E}">
        <p14:creationId xmlns:p14="http://schemas.microsoft.com/office/powerpoint/2010/main" val="91066772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4000" dirty="0" smtClean="0"/>
              <a:t>CRM</a:t>
            </a:r>
            <a:r>
              <a:rPr kumimoji="1" lang="ja-JP" altLang="en-US" sz="4000" dirty="0" smtClean="0"/>
              <a:t>の先行研究と疑問点（１）</a:t>
            </a:r>
            <a:endParaRPr kumimoji="1" lang="ja-JP" altLang="en-US" sz="4000" dirty="0"/>
          </a:p>
        </p:txBody>
      </p:sp>
      <p:sp>
        <p:nvSpPr>
          <p:cNvPr id="4" name="角丸四角形 3"/>
          <p:cNvSpPr/>
          <p:nvPr/>
        </p:nvSpPr>
        <p:spPr>
          <a:xfrm>
            <a:off x="467544" y="1268760"/>
            <a:ext cx="8280920" cy="1368152"/>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dirty="0" smtClean="0">
              <a:solidFill>
                <a:schemeClr val="tx1"/>
              </a:solidFill>
            </a:endParaRPr>
          </a:p>
        </p:txBody>
      </p:sp>
      <p:sp>
        <p:nvSpPr>
          <p:cNvPr id="10" name="正方形/長方形 9"/>
          <p:cNvSpPr/>
          <p:nvPr/>
        </p:nvSpPr>
        <p:spPr>
          <a:xfrm>
            <a:off x="683568" y="1445295"/>
            <a:ext cx="7920880" cy="615553"/>
          </a:xfrm>
          <a:prstGeom prst="rect">
            <a:avLst/>
          </a:prstGeom>
        </p:spPr>
        <p:txBody>
          <a:bodyPr wrap="square">
            <a:spAutoFit/>
          </a:bodyPr>
          <a:lstStyle/>
          <a:p>
            <a:pPr algn="ctr"/>
            <a:r>
              <a:rPr lang="ja-JP" altLang="en-US" sz="2000" dirty="0" smtClean="0"/>
              <a:t>「製品パフォーマンスが異なる場合における製品選択時の</a:t>
            </a:r>
            <a:r>
              <a:rPr lang="en-US" altLang="ja-JP" sz="2000" dirty="0" smtClean="0"/>
              <a:t>CRM</a:t>
            </a:r>
            <a:r>
              <a:rPr lang="ja-JP" altLang="en-US" sz="2000" dirty="0" smtClean="0"/>
              <a:t>の影響」</a:t>
            </a:r>
            <a:endParaRPr lang="en-US" altLang="ja-JP" sz="2000" dirty="0" smtClean="0"/>
          </a:p>
          <a:p>
            <a:pPr algn="ctr"/>
            <a:r>
              <a:rPr lang="ja-JP" altLang="en-US" sz="1400" dirty="0" smtClean="0"/>
              <a:t>　　　　　　　　　　　　　　　　　　　　　　　　　　　　　　　　　　　　　　　　　（</a:t>
            </a:r>
            <a:r>
              <a:rPr lang="en-US" altLang="ja-JP" sz="1400" dirty="0" err="1" smtClean="0"/>
              <a:t>Barone,Miyazaki</a:t>
            </a:r>
            <a:r>
              <a:rPr lang="en-US" altLang="ja-JP" sz="1400" dirty="0" smtClean="0"/>
              <a:t> and </a:t>
            </a:r>
            <a:r>
              <a:rPr lang="en-US" altLang="ja-JP" sz="1400" dirty="0" err="1" smtClean="0"/>
              <a:t>Dacin</a:t>
            </a:r>
            <a:r>
              <a:rPr lang="en-US" altLang="ja-JP" sz="1400" dirty="0" smtClean="0"/>
              <a:t> 2000)</a:t>
            </a:r>
          </a:p>
        </p:txBody>
      </p:sp>
      <p:sp>
        <p:nvSpPr>
          <p:cNvPr id="11" name="正方形/長方形 10"/>
          <p:cNvSpPr/>
          <p:nvPr/>
        </p:nvSpPr>
        <p:spPr>
          <a:xfrm>
            <a:off x="755576" y="2132856"/>
            <a:ext cx="7920880" cy="369332"/>
          </a:xfrm>
          <a:prstGeom prst="rect">
            <a:avLst/>
          </a:prstGeom>
        </p:spPr>
        <p:txBody>
          <a:bodyPr wrap="square">
            <a:spAutoFit/>
          </a:bodyPr>
          <a:lstStyle/>
          <a:p>
            <a:r>
              <a:rPr lang="ja-JP" altLang="en-US" dirty="0" smtClean="0"/>
              <a:t>結果：社会貢献の正当性を認めることができれば</a:t>
            </a:r>
            <a:r>
              <a:rPr lang="ja-JP" altLang="en-US" b="1" u="sng" dirty="0" smtClean="0"/>
              <a:t>価格を考慮せずに購入する</a:t>
            </a:r>
            <a:endParaRPr lang="en-US" altLang="ja-JP" b="1" dirty="0" smtClean="0"/>
          </a:p>
        </p:txBody>
      </p:sp>
      <p:cxnSp>
        <p:nvCxnSpPr>
          <p:cNvPr id="13" name="直線コネクタ 12"/>
          <p:cNvCxnSpPr/>
          <p:nvPr/>
        </p:nvCxnSpPr>
        <p:spPr>
          <a:xfrm>
            <a:off x="611560" y="2060848"/>
            <a:ext cx="792088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角丸四角形 7"/>
          <p:cNvSpPr/>
          <p:nvPr/>
        </p:nvSpPr>
        <p:spPr>
          <a:xfrm>
            <a:off x="467544" y="4149080"/>
            <a:ext cx="8280920" cy="86409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テキスト ボックス 14"/>
          <p:cNvSpPr txBox="1"/>
          <p:nvPr/>
        </p:nvSpPr>
        <p:spPr>
          <a:xfrm>
            <a:off x="827584" y="4293096"/>
            <a:ext cx="7560840" cy="648072"/>
          </a:xfrm>
          <a:prstGeom prst="rect">
            <a:avLst/>
          </a:prstGeom>
          <a:noFill/>
        </p:spPr>
        <p:txBody>
          <a:bodyPr wrap="square" rtlCol="0">
            <a:spAutoFit/>
          </a:bodyPr>
          <a:lstStyle/>
          <a:p>
            <a:r>
              <a:rPr kumimoji="1" lang="en-US" altLang="ja-JP" dirty="0" smtClean="0"/>
              <a:t>CRM</a:t>
            </a:r>
            <a:r>
              <a:rPr kumimoji="1" lang="ja-JP" altLang="en-US" dirty="0" smtClean="0"/>
              <a:t>製品、またはそれを販売する企業に対する態度の</a:t>
            </a:r>
            <a:r>
              <a:rPr lang="ja-JP" altLang="en-US" dirty="0" smtClean="0"/>
              <a:t>測定では、ほとんどの場合において良いものになるとされている　　　　　</a:t>
            </a:r>
            <a:endParaRPr kumimoji="1" lang="ja-JP" altLang="en-US" dirty="0"/>
          </a:p>
        </p:txBody>
      </p:sp>
      <p:pic>
        <p:nvPicPr>
          <p:cNvPr id="2050" name="Picture 2" descr="C:\Documents and Settings\関根　裕司\デスクトップ\point1\check.wmf"/>
          <p:cNvPicPr>
            <a:picLocks noChangeAspect="1" noChangeArrowheads="1"/>
          </p:cNvPicPr>
          <p:nvPr/>
        </p:nvPicPr>
        <p:blipFill>
          <a:blip r:embed="rId2" cstate="print"/>
          <a:srcRect/>
          <a:stretch>
            <a:fillRect/>
          </a:stretch>
        </p:blipFill>
        <p:spPr bwMode="auto">
          <a:xfrm>
            <a:off x="6948264" y="404664"/>
            <a:ext cx="1898650" cy="615950"/>
          </a:xfrm>
          <a:prstGeom prst="rect">
            <a:avLst/>
          </a:prstGeom>
          <a:noFill/>
        </p:spPr>
      </p:pic>
      <p:sp>
        <p:nvSpPr>
          <p:cNvPr id="20" name="スライド番号プレースホルダ 19"/>
          <p:cNvSpPr>
            <a:spLocks noGrp="1"/>
          </p:cNvSpPr>
          <p:nvPr>
            <p:ph type="sldNum" sz="quarter" idx="12"/>
          </p:nvPr>
        </p:nvSpPr>
        <p:spPr/>
        <p:txBody>
          <a:bodyPr/>
          <a:lstStyle/>
          <a:p>
            <a:fld id="{8441BD20-250E-4BE8-9BBF-C2C08073649B}" type="slidenum">
              <a:rPr kumimoji="1" lang="ja-JP" altLang="en-US" smtClean="0"/>
              <a:pPr/>
              <a:t>8</a:t>
            </a:fld>
            <a:endParaRPr kumimoji="1" lang="ja-JP" altLang="en-US"/>
          </a:p>
        </p:txBody>
      </p:sp>
      <p:grpSp>
        <p:nvGrpSpPr>
          <p:cNvPr id="22" name="グループ化 21"/>
          <p:cNvGrpSpPr/>
          <p:nvPr/>
        </p:nvGrpSpPr>
        <p:grpSpPr>
          <a:xfrm>
            <a:off x="1187624" y="2852936"/>
            <a:ext cx="7740352" cy="792088"/>
            <a:chOff x="1259632" y="2420888"/>
            <a:chExt cx="7740352" cy="792088"/>
          </a:xfrm>
        </p:grpSpPr>
        <p:sp>
          <p:nvSpPr>
            <p:cNvPr id="23" name="角丸四角形 22"/>
            <p:cNvSpPr/>
            <p:nvPr/>
          </p:nvSpPr>
          <p:spPr>
            <a:xfrm>
              <a:off x="1259632" y="2420888"/>
              <a:ext cx="7560840" cy="792088"/>
            </a:xfrm>
            <a:prstGeom prst="roundRect">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1259632" y="2492896"/>
              <a:ext cx="7740352" cy="646331"/>
            </a:xfrm>
            <a:prstGeom prst="rect">
              <a:avLst/>
            </a:prstGeom>
            <a:noFill/>
          </p:spPr>
          <p:txBody>
            <a:bodyPr wrap="square" rtlCol="0">
              <a:spAutoFit/>
            </a:bodyPr>
            <a:lstStyle/>
            <a:p>
              <a:r>
                <a:rPr kumimoji="1" lang="ja-JP" altLang="en-US" dirty="0" smtClean="0"/>
                <a:t>消費者にとって価格は購買意思決定の際の重要な要素であるといえる。</a:t>
              </a:r>
              <a:endParaRPr kumimoji="1" lang="en-US" altLang="ja-JP" dirty="0" smtClean="0"/>
            </a:p>
            <a:p>
              <a:r>
                <a:rPr kumimoji="1" lang="ja-JP" altLang="en-US" dirty="0" smtClean="0"/>
                <a:t>はたして正当な</a:t>
              </a:r>
              <a:r>
                <a:rPr kumimoji="1" lang="en-US" altLang="ja-JP" dirty="0" smtClean="0"/>
                <a:t>CRM</a:t>
              </a:r>
              <a:r>
                <a:rPr lang="ja-JP" altLang="en-US" dirty="0" smtClean="0"/>
                <a:t>製品であれば本当に価格は関係ないといえるのだろうか</a:t>
              </a:r>
              <a:endParaRPr lang="en-US" altLang="ja-JP" dirty="0" smtClean="0"/>
            </a:p>
          </p:txBody>
        </p:sp>
      </p:grpSp>
      <p:pic>
        <p:nvPicPr>
          <p:cNvPr id="25" name="Picture 3" descr="C:\Documents and Settings\関根　裕司\デスクトップ\mark03\mark03-1.wmf"/>
          <p:cNvPicPr>
            <a:picLocks noChangeAspect="1" noChangeArrowheads="1"/>
          </p:cNvPicPr>
          <p:nvPr/>
        </p:nvPicPr>
        <p:blipFill>
          <a:blip r:embed="rId3" cstate="print"/>
          <a:srcRect/>
          <a:stretch>
            <a:fillRect/>
          </a:stretch>
        </p:blipFill>
        <p:spPr bwMode="auto">
          <a:xfrm>
            <a:off x="467544" y="2924944"/>
            <a:ext cx="622300" cy="622300"/>
          </a:xfrm>
          <a:prstGeom prst="rect">
            <a:avLst/>
          </a:prstGeom>
          <a:noFill/>
        </p:spPr>
      </p:pic>
      <p:pic>
        <p:nvPicPr>
          <p:cNvPr id="26" name="Picture 3" descr="C:\Documents and Settings\関根　裕司\デスクトップ\mark03\mark03-1.wmf"/>
          <p:cNvPicPr>
            <a:picLocks noChangeAspect="1" noChangeArrowheads="1"/>
          </p:cNvPicPr>
          <p:nvPr/>
        </p:nvPicPr>
        <p:blipFill>
          <a:blip r:embed="rId3" cstate="print"/>
          <a:srcRect/>
          <a:stretch>
            <a:fillRect/>
          </a:stretch>
        </p:blipFill>
        <p:spPr bwMode="auto">
          <a:xfrm>
            <a:off x="467544" y="5373216"/>
            <a:ext cx="622300" cy="622300"/>
          </a:xfrm>
          <a:prstGeom prst="rect">
            <a:avLst/>
          </a:prstGeom>
          <a:noFill/>
        </p:spPr>
      </p:pic>
      <p:grpSp>
        <p:nvGrpSpPr>
          <p:cNvPr id="27" name="グループ化 26"/>
          <p:cNvGrpSpPr/>
          <p:nvPr/>
        </p:nvGrpSpPr>
        <p:grpSpPr>
          <a:xfrm>
            <a:off x="1187624" y="5301208"/>
            <a:ext cx="7560840" cy="792088"/>
            <a:chOff x="1259632" y="4725144"/>
            <a:chExt cx="7560840" cy="792088"/>
          </a:xfrm>
        </p:grpSpPr>
        <p:sp>
          <p:nvSpPr>
            <p:cNvPr id="28" name="角丸四角形 27"/>
            <p:cNvSpPr/>
            <p:nvPr/>
          </p:nvSpPr>
          <p:spPr>
            <a:xfrm>
              <a:off x="1259632" y="4725144"/>
              <a:ext cx="7560840" cy="792088"/>
            </a:xfrm>
            <a:prstGeom prst="roundRect">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1331640" y="4797152"/>
              <a:ext cx="6984776" cy="646331"/>
            </a:xfrm>
            <a:prstGeom prst="rect">
              <a:avLst/>
            </a:prstGeom>
            <a:noFill/>
          </p:spPr>
          <p:txBody>
            <a:bodyPr wrap="square" rtlCol="0">
              <a:spAutoFit/>
            </a:bodyPr>
            <a:lstStyle/>
            <a:p>
              <a:r>
                <a:rPr kumimoji="1" lang="en-US" altLang="ja-JP" dirty="0" smtClean="0"/>
                <a:t>CRM</a:t>
              </a:r>
              <a:r>
                <a:rPr kumimoji="1" lang="ja-JP" altLang="en-US" dirty="0" smtClean="0"/>
                <a:t>製品が増加している現在においても、全ての製品・企業へのイメージが良くなっていると言えるのだろうか</a:t>
              </a:r>
              <a:endParaRPr kumimoji="1" lang="en-US" altLang="ja-JP" dirty="0" smtClean="0"/>
            </a:p>
          </p:txBody>
        </p:sp>
      </p:grpSp>
      <p:cxnSp>
        <p:nvCxnSpPr>
          <p:cNvPr id="30" name="直線コネクタ 29"/>
          <p:cNvCxnSpPr/>
          <p:nvPr/>
        </p:nvCxnSpPr>
        <p:spPr>
          <a:xfrm>
            <a:off x="395536" y="3861048"/>
            <a:ext cx="8424936" cy="0"/>
          </a:xfrm>
          <a:prstGeom prst="line">
            <a:avLst/>
          </a:prstGeom>
          <a:ln w="57150">
            <a:solidFill>
              <a:srgbClr val="002060"/>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trips(upRigh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strips(upRight)">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467544" y="1340768"/>
            <a:ext cx="8424936" cy="194421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dirty="0" smtClean="0">
              <a:solidFill>
                <a:schemeClr val="tx1"/>
              </a:solidFill>
            </a:endParaRPr>
          </a:p>
        </p:txBody>
      </p:sp>
      <p:sp>
        <p:nvSpPr>
          <p:cNvPr id="14" name="正方形/長方形 13"/>
          <p:cNvSpPr/>
          <p:nvPr/>
        </p:nvSpPr>
        <p:spPr>
          <a:xfrm>
            <a:off x="611560" y="1556792"/>
            <a:ext cx="8207660" cy="707886"/>
          </a:xfrm>
          <a:prstGeom prst="rect">
            <a:avLst/>
          </a:prstGeom>
        </p:spPr>
        <p:txBody>
          <a:bodyPr wrap="square">
            <a:spAutoFit/>
          </a:bodyPr>
          <a:lstStyle/>
          <a:p>
            <a:r>
              <a:rPr lang="ja-JP" altLang="en-US" dirty="0" smtClean="0"/>
              <a:t>コーズ、ブランドの適合度に関して、その</a:t>
            </a:r>
            <a:r>
              <a:rPr lang="ja-JP" altLang="en-US" sz="2000" b="1" dirty="0" smtClean="0">
                <a:solidFill>
                  <a:srgbClr val="FF0000"/>
                </a:solidFill>
              </a:rPr>
              <a:t>一致度が低いほど利他的と見られる</a:t>
            </a:r>
            <a:endParaRPr lang="en-US" altLang="ja-JP" sz="2000" b="1" dirty="0" smtClean="0">
              <a:solidFill>
                <a:srgbClr val="FF0000"/>
              </a:solidFill>
            </a:endParaRPr>
          </a:p>
          <a:p>
            <a:r>
              <a:rPr lang="ja-JP" altLang="en-US" sz="2000" b="1" dirty="0" smtClean="0"/>
              <a:t>　　　　　　　　　　　　　　　</a:t>
            </a:r>
            <a:r>
              <a:rPr lang="ja-JP" altLang="en-US" dirty="0" smtClean="0"/>
              <a:t>　　　　　　　　　　　　　　　　</a:t>
            </a:r>
            <a:r>
              <a:rPr lang="en-US" altLang="ja-JP" dirty="0" smtClean="0"/>
              <a:t>(</a:t>
            </a:r>
            <a:r>
              <a:rPr lang="en-US" altLang="ja-JP" dirty="0" err="1" smtClean="0"/>
              <a:t>Ross,Patterson</a:t>
            </a:r>
            <a:r>
              <a:rPr lang="ja-JP" altLang="en-US" dirty="0" smtClean="0"/>
              <a:t> </a:t>
            </a:r>
            <a:r>
              <a:rPr lang="en-US" altLang="ja-JP" dirty="0" smtClean="0"/>
              <a:t>and </a:t>
            </a:r>
            <a:r>
              <a:rPr lang="en-US" altLang="ja-JP" dirty="0" err="1" smtClean="0"/>
              <a:t>Stutts</a:t>
            </a:r>
            <a:r>
              <a:rPr lang="en-US" altLang="ja-JP" dirty="0" smtClean="0"/>
              <a:t> 1992)</a:t>
            </a:r>
          </a:p>
        </p:txBody>
      </p:sp>
      <p:sp>
        <p:nvSpPr>
          <p:cNvPr id="15" name="正方形/長方形 14"/>
          <p:cNvSpPr/>
          <p:nvPr/>
        </p:nvSpPr>
        <p:spPr>
          <a:xfrm>
            <a:off x="683568" y="2492896"/>
            <a:ext cx="7989757" cy="738664"/>
          </a:xfrm>
          <a:prstGeom prst="rect">
            <a:avLst/>
          </a:prstGeom>
        </p:spPr>
        <p:txBody>
          <a:bodyPr wrap="square">
            <a:spAutoFit/>
          </a:bodyPr>
          <a:lstStyle/>
          <a:p>
            <a:pPr algn="ctr"/>
            <a:r>
              <a:rPr lang="ja-JP" altLang="en-US" dirty="0" smtClean="0"/>
              <a:t>コーズ、ブランド適合度の高低が</a:t>
            </a:r>
            <a:r>
              <a:rPr lang="ja-JP" altLang="en-US" sz="2400" dirty="0" smtClean="0">
                <a:solidFill>
                  <a:srgbClr val="FF0000"/>
                </a:solidFill>
              </a:rPr>
              <a:t>消費者の態度に影響を与えなかった</a:t>
            </a:r>
            <a:endParaRPr lang="en-US" altLang="ja-JP" dirty="0" smtClean="0">
              <a:solidFill>
                <a:srgbClr val="FF0000"/>
              </a:solidFill>
            </a:endParaRPr>
          </a:p>
          <a:p>
            <a:pPr algn="ctr"/>
            <a:r>
              <a:rPr lang="ja-JP" altLang="en-US" dirty="0" smtClean="0"/>
              <a:t>　　　　　　　                                                                                          </a:t>
            </a:r>
            <a:r>
              <a:rPr lang="en-US" altLang="ja-JP" dirty="0" smtClean="0"/>
              <a:t>(Nan and </a:t>
            </a:r>
            <a:r>
              <a:rPr lang="en-US" altLang="ja-JP" dirty="0" err="1" smtClean="0"/>
              <a:t>Heo</a:t>
            </a:r>
            <a:r>
              <a:rPr lang="en-US" altLang="ja-JP" dirty="0" smtClean="0"/>
              <a:t> 2007)</a:t>
            </a:r>
          </a:p>
        </p:txBody>
      </p:sp>
      <p:cxnSp>
        <p:nvCxnSpPr>
          <p:cNvPr id="16" name="直線コネクタ 15"/>
          <p:cNvCxnSpPr/>
          <p:nvPr/>
        </p:nvCxnSpPr>
        <p:spPr>
          <a:xfrm>
            <a:off x="683568" y="2348880"/>
            <a:ext cx="7989757"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3074" name="Picture 2" descr="C:\Documents and Settings\関根　裕司\デスクトップ\point1\check.wmf"/>
          <p:cNvPicPr>
            <a:picLocks noChangeAspect="1" noChangeArrowheads="1"/>
          </p:cNvPicPr>
          <p:nvPr/>
        </p:nvPicPr>
        <p:blipFill>
          <a:blip r:embed="rId2" cstate="print"/>
          <a:srcRect/>
          <a:stretch>
            <a:fillRect/>
          </a:stretch>
        </p:blipFill>
        <p:spPr bwMode="auto">
          <a:xfrm>
            <a:off x="6948264" y="404664"/>
            <a:ext cx="1898650" cy="615950"/>
          </a:xfrm>
          <a:prstGeom prst="rect">
            <a:avLst/>
          </a:prstGeom>
          <a:noFill/>
        </p:spPr>
      </p:pic>
      <p:sp>
        <p:nvSpPr>
          <p:cNvPr id="19" name="スライド番号プレースホルダ 18"/>
          <p:cNvSpPr>
            <a:spLocks noGrp="1"/>
          </p:cNvSpPr>
          <p:nvPr>
            <p:ph type="sldNum" sz="quarter" idx="12"/>
          </p:nvPr>
        </p:nvSpPr>
        <p:spPr/>
        <p:txBody>
          <a:bodyPr/>
          <a:lstStyle/>
          <a:p>
            <a:fld id="{8441BD20-250E-4BE8-9BBF-C2C08073649B}" type="slidenum">
              <a:rPr kumimoji="1" lang="ja-JP" altLang="en-US" smtClean="0"/>
              <a:pPr/>
              <a:t>9</a:t>
            </a:fld>
            <a:endParaRPr kumimoji="1" lang="ja-JP" altLang="en-US"/>
          </a:p>
        </p:txBody>
      </p:sp>
      <p:grpSp>
        <p:nvGrpSpPr>
          <p:cNvPr id="24" name="グループ化 23"/>
          <p:cNvGrpSpPr/>
          <p:nvPr/>
        </p:nvGrpSpPr>
        <p:grpSpPr>
          <a:xfrm>
            <a:off x="1187624" y="3429000"/>
            <a:ext cx="7848872" cy="792088"/>
            <a:chOff x="1331640" y="5373216"/>
            <a:chExt cx="7488832" cy="792088"/>
          </a:xfrm>
        </p:grpSpPr>
        <p:sp>
          <p:nvSpPr>
            <p:cNvPr id="25" name="角丸四角形 24"/>
            <p:cNvSpPr/>
            <p:nvPr/>
          </p:nvSpPr>
          <p:spPr>
            <a:xfrm>
              <a:off x="1331640" y="5373216"/>
              <a:ext cx="7344816" cy="792088"/>
            </a:xfrm>
            <a:prstGeom prst="roundRect">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1440160" y="5445224"/>
              <a:ext cx="7380312" cy="646331"/>
            </a:xfrm>
            <a:prstGeom prst="rect">
              <a:avLst/>
            </a:prstGeom>
            <a:noFill/>
          </p:spPr>
          <p:txBody>
            <a:bodyPr wrap="square" rtlCol="0">
              <a:spAutoFit/>
            </a:bodyPr>
            <a:lstStyle/>
            <a:p>
              <a:r>
                <a:rPr kumimoji="1" lang="ja-JP" altLang="en-US" dirty="0" smtClean="0"/>
                <a:t>研究が未だ十分になされていない可能性がある。対象とする消費者、</a:t>
              </a:r>
              <a:endParaRPr kumimoji="1" lang="en-US" altLang="ja-JP" dirty="0" smtClean="0"/>
            </a:p>
            <a:p>
              <a:r>
                <a:rPr kumimoji="1" lang="ja-JP" altLang="en-US" dirty="0" smtClean="0"/>
                <a:t>活動の内容、その他諸条件によって結果が大きく左右されるのではないか</a:t>
              </a:r>
              <a:endParaRPr kumimoji="1" lang="ja-JP" altLang="en-US" dirty="0"/>
            </a:p>
          </p:txBody>
        </p:sp>
      </p:grpSp>
      <p:pic>
        <p:nvPicPr>
          <p:cNvPr id="27" name="Picture 3" descr="C:\Documents and Settings\関根　裕司\デスクトップ\mark03\mark03-1.wmf"/>
          <p:cNvPicPr>
            <a:picLocks noChangeAspect="1" noChangeArrowheads="1"/>
          </p:cNvPicPr>
          <p:nvPr/>
        </p:nvPicPr>
        <p:blipFill>
          <a:blip r:embed="rId3" cstate="print"/>
          <a:srcRect/>
          <a:stretch>
            <a:fillRect/>
          </a:stretch>
        </p:blipFill>
        <p:spPr bwMode="auto">
          <a:xfrm>
            <a:off x="467544" y="3501008"/>
            <a:ext cx="622300" cy="622300"/>
          </a:xfrm>
          <a:prstGeom prst="rect">
            <a:avLst/>
          </a:prstGeom>
          <a:noFill/>
        </p:spPr>
      </p:pic>
      <p:cxnSp>
        <p:nvCxnSpPr>
          <p:cNvPr id="28" name="直線コネクタ 27"/>
          <p:cNvCxnSpPr/>
          <p:nvPr/>
        </p:nvCxnSpPr>
        <p:spPr>
          <a:xfrm>
            <a:off x="539552" y="4437112"/>
            <a:ext cx="8208912" cy="0"/>
          </a:xfrm>
          <a:prstGeom prst="line">
            <a:avLst/>
          </a:prstGeom>
          <a:ln w="57150">
            <a:solidFill>
              <a:srgbClr val="002060"/>
            </a:solidFill>
            <a:prstDash val="sysDash"/>
          </a:ln>
        </p:spPr>
        <p:style>
          <a:lnRef idx="1">
            <a:schemeClr val="accent1"/>
          </a:lnRef>
          <a:fillRef idx="0">
            <a:schemeClr val="accent1"/>
          </a:fillRef>
          <a:effectRef idx="0">
            <a:schemeClr val="accent1"/>
          </a:effectRef>
          <a:fontRef idx="minor">
            <a:schemeClr val="tx1"/>
          </a:fontRef>
        </p:style>
      </p:cxnSp>
      <p:pic>
        <p:nvPicPr>
          <p:cNvPr id="30" name="Picture 3" descr="C:\Documents and Settings\関根　裕司\デスクトップ\mark03\mark03-1.wmf"/>
          <p:cNvPicPr>
            <a:picLocks noChangeAspect="1" noChangeArrowheads="1"/>
          </p:cNvPicPr>
          <p:nvPr/>
        </p:nvPicPr>
        <p:blipFill>
          <a:blip r:embed="rId3" cstate="print"/>
          <a:srcRect/>
          <a:stretch>
            <a:fillRect/>
          </a:stretch>
        </p:blipFill>
        <p:spPr bwMode="auto">
          <a:xfrm>
            <a:off x="467544" y="5589241"/>
            <a:ext cx="622300" cy="622300"/>
          </a:xfrm>
          <a:prstGeom prst="rect">
            <a:avLst/>
          </a:prstGeom>
          <a:noFill/>
        </p:spPr>
      </p:pic>
      <p:grpSp>
        <p:nvGrpSpPr>
          <p:cNvPr id="34" name="グループ化 33"/>
          <p:cNvGrpSpPr/>
          <p:nvPr/>
        </p:nvGrpSpPr>
        <p:grpSpPr>
          <a:xfrm>
            <a:off x="1115616" y="5589241"/>
            <a:ext cx="7875595" cy="648071"/>
            <a:chOff x="1267452" y="2368519"/>
            <a:chExt cx="7020272" cy="412409"/>
          </a:xfrm>
        </p:grpSpPr>
        <p:sp>
          <p:nvSpPr>
            <p:cNvPr id="35" name="角丸四角形 34"/>
            <p:cNvSpPr/>
            <p:nvPr/>
          </p:nvSpPr>
          <p:spPr>
            <a:xfrm>
              <a:off x="1331640" y="2368519"/>
              <a:ext cx="6868076" cy="412409"/>
            </a:xfrm>
            <a:prstGeom prst="roundRect">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p:cNvSpPr txBox="1"/>
            <p:nvPr/>
          </p:nvSpPr>
          <p:spPr>
            <a:xfrm>
              <a:off x="1267452" y="2460166"/>
              <a:ext cx="7020272" cy="235030"/>
            </a:xfrm>
            <a:prstGeom prst="rect">
              <a:avLst/>
            </a:prstGeom>
            <a:noFill/>
          </p:spPr>
          <p:txBody>
            <a:bodyPr wrap="square" rtlCol="0">
              <a:spAutoFit/>
            </a:bodyPr>
            <a:lstStyle/>
            <a:p>
              <a:pPr algn="ctr"/>
              <a:r>
                <a:rPr lang="ja-JP" altLang="en-US" dirty="0" smtClean="0"/>
                <a:t>異なる環境の日本においても適用することができる結果なのだろうか</a:t>
              </a:r>
              <a:endParaRPr kumimoji="1" lang="ja-JP" altLang="en-US" dirty="0"/>
            </a:p>
          </p:txBody>
        </p:sp>
      </p:grpSp>
      <p:sp>
        <p:nvSpPr>
          <p:cNvPr id="37" name="正方形/長方形 36"/>
          <p:cNvSpPr/>
          <p:nvPr/>
        </p:nvSpPr>
        <p:spPr>
          <a:xfrm>
            <a:off x="971600" y="4797153"/>
            <a:ext cx="7992888" cy="461665"/>
          </a:xfrm>
          <a:prstGeom prst="rect">
            <a:avLst/>
          </a:prstGeom>
        </p:spPr>
        <p:txBody>
          <a:bodyPr wrap="square">
            <a:spAutoFit/>
          </a:bodyPr>
          <a:lstStyle/>
          <a:p>
            <a:r>
              <a:rPr lang="ja-JP" altLang="en-US" sz="2400" dirty="0" smtClean="0"/>
              <a:t>日本での調査が少ない（アメリカで行われた調査が多い）</a:t>
            </a:r>
            <a:endParaRPr lang="en-US" altLang="ja-JP" sz="2400" dirty="0" smtClean="0"/>
          </a:p>
        </p:txBody>
      </p:sp>
      <p:sp>
        <p:nvSpPr>
          <p:cNvPr id="38" name="角丸四角形 37"/>
          <p:cNvSpPr/>
          <p:nvPr/>
        </p:nvSpPr>
        <p:spPr>
          <a:xfrm>
            <a:off x="467544" y="4653137"/>
            <a:ext cx="8424936" cy="720080"/>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dirty="0" smtClean="0">
              <a:solidFill>
                <a:schemeClr val="tx1"/>
              </a:solidFill>
            </a:endParaRPr>
          </a:p>
        </p:txBody>
      </p:sp>
      <p:sp>
        <p:nvSpPr>
          <p:cNvPr id="40" name="タイトル 1"/>
          <p:cNvSpPr>
            <a:spLocks noGrp="1"/>
          </p:cNvSpPr>
          <p:nvPr>
            <p:ph type="title"/>
          </p:nvPr>
        </p:nvSpPr>
        <p:spPr>
          <a:xfrm>
            <a:off x="457200" y="152400"/>
            <a:ext cx="6635080" cy="972344"/>
          </a:xfrm>
        </p:spPr>
        <p:txBody>
          <a:bodyPr>
            <a:normAutofit/>
          </a:bodyPr>
          <a:lstStyle/>
          <a:p>
            <a:r>
              <a:rPr kumimoji="1" lang="en-US" altLang="ja-JP" sz="4000" dirty="0" smtClean="0"/>
              <a:t>CRM</a:t>
            </a:r>
            <a:r>
              <a:rPr kumimoji="1" lang="ja-JP" altLang="en-US" sz="4000" dirty="0" smtClean="0"/>
              <a:t>の先行研究と疑問点（２）</a:t>
            </a:r>
            <a:endParaRPr kumimoji="1" lang="ja-JP" altLang="en-US" sz="40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trips(upRigh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strips(upRight)">
                                      <p:cBhvr>
                                        <p:cTn id="1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エコロジー">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TS010167126</Template>
  <TotalTime>4952</TotalTime>
  <Words>4307</Words>
  <Application>Microsoft Macintosh PowerPoint</Application>
  <PresentationFormat>画面に合わせる (4:3)</PresentationFormat>
  <Paragraphs>593</Paragraphs>
  <Slides>49</Slides>
  <Notes>19</Notes>
  <HiddenSlides>0</HiddenSlides>
  <MMClips>0</MMClips>
  <ScaleCrop>false</ScaleCrop>
  <HeadingPairs>
    <vt:vector size="4" baseType="variant">
      <vt:variant>
        <vt:lpstr>テーマ</vt:lpstr>
      </vt:variant>
      <vt:variant>
        <vt:i4>1</vt:i4>
      </vt:variant>
      <vt:variant>
        <vt:lpstr>スライド タイトル</vt:lpstr>
      </vt:variant>
      <vt:variant>
        <vt:i4>49</vt:i4>
      </vt:variant>
    </vt:vector>
  </HeadingPairs>
  <TitlesOfParts>
    <vt:vector size="50" baseType="lpstr">
      <vt:lpstr>アース</vt:lpstr>
      <vt:lpstr>青山学院大学　土橋ゼミナール </vt:lpstr>
      <vt:lpstr>発表の流れ   </vt:lpstr>
      <vt:lpstr>近年広がりつつある商品</vt:lpstr>
      <vt:lpstr>具体例</vt:lpstr>
      <vt:lpstr>活動の共通点</vt:lpstr>
      <vt:lpstr>コーズリレイテッドマーケティング(１)</vt:lpstr>
      <vt:lpstr>発表の流れ   </vt:lpstr>
      <vt:lpstr>CRMの先行研究と疑問点（１）</vt:lpstr>
      <vt:lpstr>CRMの先行研究と疑問点（２）</vt:lpstr>
      <vt:lpstr>疑問点に対する提案</vt:lpstr>
      <vt:lpstr>問題意識</vt:lpstr>
      <vt:lpstr>発表の流れ   </vt:lpstr>
      <vt:lpstr>消費者分類とは</vt:lpstr>
      <vt:lpstr>消費者分類に関する先行研究</vt:lpstr>
      <vt:lpstr>社会的消費の増加</vt:lpstr>
      <vt:lpstr>日本における耐久消費財所有率</vt:lpstr>
      <vt:lpstr>マズローの欲求階層理論</vt:lpstr>
      <vt:lpstr>消費者分類に関する先行研究</vt:lpstr>
      <vt:lpstr>企業の倫理性に関する調査</vt:lpstr>
      <vt:lpstr>先行研究で用いられている軸の理由</vt:lpstr>
      <vt:lpstr>新たな消費者分類の軸</vt:lpstr>
      <vt:lpstr>ステイタスを求めた消費</vt:lpstr>
      <vt:lpstr>誇示的消費</vt:lpstr>
      <vt:lpstr>CRMにあてはめると</vt:lpstr>
      <vt:lpstr>今研究で用いる消費者分類の説明変数</vt:lpstr>
      <vt:lpstr>新しい説明変数の設定理由</vt:lpstr>
      <vt:lpstr>説明変数と欲求段階の対応図</vt:lpstr>
      <vt:lpstr>研究目的</vt:lpstr>
      <vt:lpstr>発表の流れ   </vt:lpstr>
      <vt:lpstr>本研究の進め方</vt:lpstr>
      <vt:lpstr>分析手段・流れ</vt:lpstr>
      <vt:lpstr>調査概要</vt:lpstr>
      <vt:lpstr>ライフスタイル項目の必要性</vt:lpstr>
      <vt:lpstr>発表の流れ   </vt:lpstr>
      <vt:lpstr>因子分析</vt:lpstr>
      <vt:lpstr>因子分析（２）</vt:lpstr>
      <vt:lpstr>因子分析</vt:lpstr>
      <vt:lpstr>クラスタ分析</vt:lpstr>
      <vt:lpstr>クラスタ分析（２）</vt:lpstr>
      <vt:lpstr>クラスタ１　特徴</vt:lpstr>
      <vt:lpstr>クラスタ２　特徴</vt:lpstr>
      <vt:lpstr>クラスタ３　特徴</vt:lpstr>
      <vt:lpstr>クラスタ４　特徴</vt:lpstr>
      <vt:lpstr>発表の流れ   </vt:lpstr>
      <vt:lpstr>考察</vt:lpstr>
      <vt:lpstr>課題</vt:lpstr>
      <vt:lpstr>参考文献</vt:lpstr>
      <vt:lpstr>参考文献</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青山学院大学　土橋ゼミナール</dc:title>
  <dc:creator>関根　裕司</dc:creator>
  <cp:lastModifiedBy>Tsuchihashi Haruko</cp:lastModifiedBy>
  <cp:revision>200</cp:revision>
  <dcterms:created xsi:type="dcterms:W3CDTF">2011-11-23T14:52:44Z</dcterms:created>
  <dcterms:modified xsi:type="dcterms:W3CDTF">2011-12-18T10:03:27Z</dcterms:modified>
</cp:coreProperties>
</file>